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15"/>
  </p:notesMasterIdLst>
  <p:sldIdLst>
    <p:sldId id="262" r:id="rId3"/>
    <p:sldId id="266" r:id="rId4"/>
    <p:sldId id="267" r:id="rId5"/>
    <p:sldId id="278" r:id="rId6"/>
    <p:sldId id="268" r:id="rId7"/>
    <p:sldId id="279" r:id="rId8"/>
    <p:sldId id="269" r:id="rId9"/>
    <p:sldId id="270" r:id="rId10"/>
    <p:sldId id="280" r:id="rId11"/>
    <p:sldId id="275" r:id="rId12"/>
    <p:sldId id="277"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a:srgbClr val="3D5E93"/>
    <a:srgbClr val="BB1F3F"/>
    <a:srgbClr val="BFD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1" autoAdjust="0"/>
    <p:restoredTop sz="81234" autoAdjust="0"/>
  </p:normalViewPr>
  <p:slideViewPr>
    <p:cSldViewPr snapToGrid="0">
      <p:cViewPr varScale="1">
        <p:scale>
          <a:sx n="70" d="100"/>
          <a:sy n="70" d="100"/>
        </p:scale>
        <p:origin x="117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44F43-0E65-4392-AE5E-D69151292DCD}" type="datetimeFigureOut">
              <a:rPr lang="en-US" smtClean="0"/>
              <a:t>6/21/2022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7FFCA-156D-419B-9BF6-CB11A0E92073}" type="slidenum">
              <a:rPr lang="en-US" smtClean="0"/>
              <a:t>‹#›</a:t>
            </a:fld>
            <a:endParaRPr lang="en-US"/>
          </a:p>
        </p:txBody>
      </p:sp>
    </p:spTree>
    <p:extLst>
      <p:ext uri="{BB962C8B-B14F-4D97-AF65-F5344CB8AC3E}">
        <p14:creationId xmlns:p14="http://schemas.microsoft.com/office/powerpoint/2010/main" val="25160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7FFCA-156D-419B-9BF6-CB11A0E92073}" type="slidenum">
              <a:rPr lang="en-US" smtClean="0"/>
              <a:t>1</a:t>
            </a:fld>
            <a:endParaRPr lang="en-US"/>
          </a:p>
        </p:txBody>
      </p:sp>
    </p:spTree>
    <p:extLst>
      <p:ext uri="{BB962C8B-B14F-4D97-AF65-F5344CB8AC3E}">
        <p14:creationId xmlns:p14="http://schemas.microsoft.com/office/powerpoint/2010/main" val="74008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ACVIM staff has created many resources to help with your moderating experience. You can find the resources on the moderator webpage or the mobile app by clicking Event Info and select the Moderator link.</a:t>
            </a:r>
          </a:p>
          <a:p>
            <a:endParaRPr lang="en-US" dirty="0">
              <a:latin typeface="Arial Narrow" panose="020B0606020202030204" pitchFamily="34" charset="0"/>
            </a:endParaRPr>
          </a:p>
          <a:p>
            <a:r>
              <a:rPr lang="en-US" dirty="0">
                <a:latin typeface="Arial Narrow" panose="020B0606020202030204" pitchFamily="34" charset="0"/>
              </a:rPr>
              <a:t>From here you can open a sample </a:t>
            </a:r>
            <a:r>
              <a:rPr lang="en-US" b="0" strike="noStrike" baseline="0" dirty="0">
                <a:latin typeface="Arial Narrow" panose="020B0606020202030204" pitchFamily="34" charset="0"/>
              </a:rPr>
              <a:t>moderator script, </a:t>
            </a:r>
            <a:r>
              <a:rPr lang="en-US" dirty="0">
                <a:latin typeface="Arial Narrow" panose="020B0606020202030204" pitchFamily="34" charset="0"/>
              </a:rPr>
              <a:t>moderator instructions,</a:t>
            </a:r>
            <a:r>
              <a:rPr lang="en-US" baseline="0" dirty="0">
                <a:latin typeface="Arial Narrow" panose="020B0606020202030204" pitchFamily="34" charset="0"/>
              </a:rPr>
              <a:t> and </a:t>
            </a:r>
            <a:r>
              <a:rPr lang="en-US" dirty="0">
                <a:latin typeface="Arial Narrow" panose="020B0606020202030204" pitchFamily="34" charset="0"/>
              </a:rPr>
              <a:t>more. </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If you have additional questions, stop in the Speaker Headquarters and speak with ACVIM staff</a:t>
            </a:r>
            <a:r>
              <a:rPr lang="en-US" baseline="0" dirty="0">
                <a:latin typeface="Arial Narrow" panose="020B0606020202030204" pitchFamily="34" charset="0"/>
              </a:rPr>
              <a:t> and AV assistance</a:t>
            </a:r>
            <a:r>
              <a:rPr lang="en-US" dirty="0">
                <a:latin typeface="Arial Narrow" panose="020B0606020202030204" pitchFamily="34" charset="0"/>
              </a:rPr>
              <a:t>. And remember, the Speaker Headquarters is for you too. You can stop by for a refreshment, to relax or to talk with staff. </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2C7FFCA-156D-419B-9BF6-CB11A0E92073}" type="slidenum">
              <a:rPr lang="en-US" smtClean="0"/>
              <a:t>12</a:t>
            </a:fld>
            <a:endParaRPr lang="en-US"/>
          </a:p>
        </p:txBody>
      </p:sp>
    </p:spTree>
    <p:extLst>
      <p:ext uri="{BB962C8B-B14F-4D97-AF65-F5344CB8AC3E}">
        <p14:creationId xmlns:p14="http://schemas.microsoft.com/office/powerpoint/2010/main" val="372028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The goal of this moderator training is to help you understand the responsibilities that are required of you. In addition, it will point out the resources that are specific to Scientific Sessions. </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Before it’s time to moderate your session, please make sure you know how to introduce the speaker(s). All submitted speaker</a:t>
            </a:r>
            <a:r>
              <a:rPr lang="en-US" baseline="0" dirty="0">
                <a:latin typeface="Arial Narrow" panose="020B0606020202030204" pitchFamily="34" charset="0"/>
              </a:rPr>
              <a:t> biographies will be available in advance. If your speaker biography is not listed in the ACVIM  materials, y</a:t>
            </a:r>
            <a:r>
              <a:rPr lang="en-US" dirty="0">
                <a:latin typeface="Arial Narrow" panose="020B0606020202030204" pitchFamily="34" charset="0"/>
              </a:rPr>
              <a:t>ou can find the speaker biographies using the mobile app or touch base</a:t>
            </a:r>
            <a:r>
              <a:rPr lang="en-US" baseline="0" dirty="0">
                <a:latin typeface="Arial Narrow" panose="020B0606020202030204" pitchFamily="34" charset="0"/>
              </a:rPr>
              <a:t> in advance with the speakers (through the app) to confirm their information. Please edit longer biographies as needed, a good introduction is 3 sentences or less</a:t>
            </a:r>
            <a:r>
              <a:rPr lang="en-US" dirty="0">
                <a:latin typeface="Arial Narrow" panose="020B0606020202030204" pitchFamily="34" charset="0"/>
              </a:rPr>
              <a:t>. To find</a:t>
            </a:r>
            <a:r>
              <a:rPr lang="en-US" baseline="0" dirty="0">
                <a:latin typeface="Arial Narrow" panose="020B0606020202030204" pitchFamily="34" charset="0"/>
              </a:rPr>
              <a:t> people in the mobile app, login as instructed via email communications and select the </a:t>
            </a:r>
            <a:r>
              <a:rPr lang="en-US" dirty="0">
                <a:latin typeface="Arial Narrow" panose="020B0606020202030204" pitchFamily="34" charset="0"/>
              </a:rPr>
              <a:t>People tab. Find</a:t>
            </a:r>
            <a:r>
              <a:rPr lang="en-US" baseline="0" dirty="0">
                <a:latin typeface="Arial Narrow" panose="020B0606020202030204" pitchFamily="34" charset="0"/>
              </a:rPr>
              <a:t> your </a:t>
            </a:r>
            <a:r>
              <a:rPr lang="en-US" dirty="0">
                <a:latin typeface="Arial Narrow" panose="020B0606020202030204" pitchFamily="34" charset="0"/>
              </a:rPr>
              <a:t>speaker’s name and the biography will appear, if they submitted</a:t>
            </a:r>
            <a:r>
              <a:rPr lang="en-US" baseline="0" dirty="0">
                <a:latin typeface="Arial Narrow" panose="020B0606020202030204" pitchFamily="34" charset="0"/>
              </a:rPr>
              <a:t> one</a:t>
            </a:r>
            <a:r>
              <a:rPr lang="en-US" dirty="0">
                <a:latin typeface="Arial Narrow" panose="020B0606020202030204" pitchFamily="34" charset="0"/>
              </a:rPr>
              <a:t>. If no biography is provided, please</a:t>
            </a:r>
            <a:r>
              <a:rPr lang="en-US" baseline="0" dirty="0">
                <a:latin typeface="Arial Narrow" panose="020B0606020202030204" pitchFamily="34" charset="0"/>
              </a:rPr>
              <a:t> touch base with the speaker in advance to develop one.</a:t>
            </a:r>
            <a:endParaRPr lang="en-US" dirty="0">
              <a:latin typeface="Arial Narrow" panose="020B0606020202030204" pitchFamily="34" charset="0"/>
            </a:endParaRPr>
          </a:p>
          <a:p>
            <a:endParaRPr lang="en-US" dirty="0"/>
          </a:p>
          <a:p>
            <a:r>
              <a:rPr lang="en-US" dirty="0"/>
              <a:t>In</a:t>
            </a:r>
            <a:r>
              <a:rPr lang="en-US" baseline="0" dirty="0"/>
              <a:t> preparation for your session introductions, please check the online schedule, printed event program or mobile app to determine if your session is sponsored and include a recognition in your introductory remarks. </a:t>
            </a:r>
            <a:endParaRPr lang="en-US" dirty="0"/>
          </a:p>
          <a:p>
            <a:endParaRPr lang="en-US" dirty="0"/>
          </a:p>
          <a:p>
            <a:r>
              <a:rPr lang="en-US" dirty="0"/>
              <a:t>Also, please pick up timing cards (if you want to) at the Speaker Headquarters to help keep the</a:t>
            </a:r>
            <a:r>
              <a:rPr lang="en-US" baseline="0" dirty="0"/>
              <a:t> </a:t>
            </a:r>
            <a:r>
              <a:rPr lang="en-US" dirty="0"/>
              <a:t>speaker on time.</a:t>
            </a:r>
          </a:p>
          <a:p>
            <a:endParaRPr lang="en-US" dirty="0"/>
          </a:p>
          <a:p>
            <a:r>
              <a:rPr lang="en-US" dirty="0"/>
              <a:t>And</a:t>
            </a:r>
            <a:r>
              <a:rPr lang="en-US" baseline="0" dirty="0"/>
              <a:t> please know, there will be an ACVIM representative in the Speaker Headquarters to assist with any questions you might have. </a:t>
            </a:r>
            <a:endParaRPr lang="en-US" dirty="0"/>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Please arrive at the session room at least 15-20 minutes early. You may have to wait in the hall until the room clears out but it’s better to be early than late in this situation. When the room is clear you can check to make sure everything looks in order and that the screen is projecting</a:t>
            </a:r>
            <a:r>
              <a:rPr lang="en-US" baseline="0" dirty="0">
                <a:latin typeface="Arial Narrow" panose="020B0606020202030204" pitchFamily="34" charset="0"/>
              </a:rPr>
              <a:t> an image and that the podium microphone is on and locate the wireless lavaliere</a:t>
            </a:r>
            <a:r>
              <a:rPr lang="en-US" dirty="0">
                <a:latin typeface="Arial Narrow" panose="020B0606020202030204" pitchFamily="34" charset="0"/>
              </a:rPr>
              <a:t>.</a:t>
            </a:r>
            <a:r>
              <a:rPr lang="en-US" baseline="0" dirty="0">
                <a:latin typeface="Arial Narrow" panose="020B0606020202030204" pitchFamily="34" charset="0"/>
              </a:rPr>
              <a:t> </a:t>
            </a:r>
          </a:p>
          <a:p>
            <a:endParaRPr lang="en-US" baseline="0" dirty="0">
              <a:latin typeface="Arial Narrow" panose="020B0606020202030204" pitchFamily="34" charset="0"/>
            </a:endParaRPr>
          </a:p>
          <a:p>
            <a:r>
              <a:rPr lang="en-US" dirty="0">
                <a:latin typeface="Arial Narrow" panose="020B0606020202030204" pitchFamily="34" charset="0"/>
              </a:rPr>
              <a:t>You also want to check-in with the speaker before the session begins. Make sure you have the pronunciation of his/her name correct. Find out if the speaker wants to take questions during the session or save them for the end during a Q&amp;A.  Explain the timing cards you will use to signal the end of the session.</a:t>
            </a:r>
            <a:r>
              <a:rPr lang="en-US" baseline="0" dirty="0">
                <a:latin typeface="Arial Narrow" panose="020B0606020202030204" pitchFamily="34" charset="0"/>
              </a:rPr>
              <a:t> </a:t>
            </a:r>
            <a:endParaRPr lang="en-US" dirty="0">
              <a:latin typeface="Arial Narrow" panose="020B0606020202030204" pitchFamily="34" charset="0"/>
            </a:endParaRPr>
          </a:p>
          <a:p>
            <a:endParaRPr lang="en-US"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If you find a problem, please contact AV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through the help button on the presenter computer, speaking with the AV technician that is located in the hallway outside of the presentation room, or following the sign located in the hallway with AV contact information. </a:t>
            </a:r>
            <a:r>
              <a:rPr lang="en-US" dirty="0">
                <a:latin typeface="Arial Narrow" panose="020B0606020202030204" pitchFamily="34" charset="0"/>
              </a:rPr>
              <a:t>An appropriate staff person will come to the room and</a:t>
            </a:r>
            <a:r>
              <a:rPr lang="en-US" baseline="0" dirty="0">
                <a:latin typeface="Arial Narrow" panose="020B0606020202030204" pitchFamily="34" charset="0"/>
              </a:rPr>
              <a:t> help fix </a:t>
            </a:r>
            <a:r>
              <a:rPr lang="en-US" dirty="0">
                <a:latin typeface="Arial Narrow" panose="020B0606020202030204" pitchFamily="34" charset="0"/>
              </a:rPr>
              <a:t>the problem.</a:t>
            </a:r>
          </a:p>
          <a:p>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The AV team is hear to assist and there are 3 ways to connect. The tech alert button on the presentation computer, roaming AV technicians in the hallways or by texting the AV line at 512.655.3774.</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If the room begins to fill and it looks as if there will be more people than seats, contact the AV staff immediately. The AV staff will monitor the situation and direct attendees to an overflow room where they will be able to hear the presentation. </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1516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Your opening sets the tone for the session. Please welcome the attendees and briefly</a:t>
            </a:r>
            <a:r>
              <a:rPr lang="en-US" baseline="0" dirty="0">
                <a:latin typeface="Arial Narrow" panose="020B0606020202030204" pitchFamily="34" charset="0"/>
              </a:rPr>
              <a:t> introduce yourself by giving your name. </a:t>
            </a:r>
            <a:r>
              <a:rPr lang="en-US" dirty="0">
                <a:latin typeface="Arial Narrow" panose="020B0606020202030204" pitchFamily="34" charset="0"/>
              </a:rPr>
              <a:t> If the session is sponsored, please thank them. For example you could say something like “I would like to thank XYZ company for sponsoring this session.”  Remind the attendees to turn their cell phones to vibrate and inform them when they can ask questions. Please</a:t>
            </a:r>
            <a:r>
              <a:rPr lang="en-US" baseline="0" dirty="0">
                <a:latin typeface="Arial Narrow" panose="020B0606020202030204" pitchFamily="34" charset="0"/>
              </a:rPr>
              <a:t> note: there are some sessions that have interactive components located inside the mobile app. As a safety moment, please note to locate the closest exit paths. </a:t>
            </a:r>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Next, give a brief introduction of the speaker(s). Once the introductions are complete, you can turn the session over to the speaker by saying something like “And now, please welcome ……”</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At the end of the session, make sure to thank any sponsors and the speakers. Remind the attendees to complete the session evaluations. The session evaluations are in the mobile app. Also, on Thursday and Friday, you can recommend attendees to check out the Solutions Center (ACVIM term for</a:t>
            </a:r>
            <a:r>
              <a:rPr lang="en-US" baseline="0" dirty="0">
                <a:latin typeface="Arial Narrow" panose="020B0606020202030204" pitchFamily="34" charset="0"/>
              </a:rPr>
              <a:t> the </a:t>
            </a:r>
            <a:r>
              <a:rPr lang="en-US" dirty="0">
                <a:latin typeface="Arial Narrow" panose="020B0606020202030204" pitchFamily="34" charset="0"/>
              </a:rPr>
              <a:t>Exhibit Hall) or understand</a:t>
            </a:r>
            <a:r>
              <a:rPr lang="en-US" baseline="0" dirty="0">
                <a:latin typeface="Arial Narrow" panose="020B0606020202030204" pitchFamily="34" charset="0"/>
              </a:rPr>
              <a:t> what is happening that day or at the end of your sessions</a:t>
            </a:r>
            <a:r>
              <a:rPr lang="en-US" dirty="0">
                <a:latin typeface="Arial Narrow" panose="020B0606020202030204" pitchFamily="34" charset="0"/>
              </a:rPr>
              <a:t>.</a:t>
            </a:r>
          </a:p>
          <a:p>
            <a:endParaRPr lang="en-US" dirty="0">
              <a:latin typeface="Arial Narrow" panose="020B0606020202030204" pitchFamily="34" charset="0"/>
            </a:endParaRPr>
          </a:p>
          <a:p>
            <a:r>
              <a:rPr lang="en-US" dirty="0">
                <a:latin typeface="Arial Narrow" panose="020B0606020202030204" pitchFamily="34" charset="0"/>
              </a:rPr>
              <a:t>You should then complete the session evaluation.</a:t>
            </a: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3829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A handful of sessions will be livestreamed from Austin to the virtual audience. Each livestreamed session will have an ACVIM staff member to assist. Please touch base with the staff member prior to the start of the </a:t>
            </a:r>
            <a:r>
              <a:rPr lang="en-US">
                <a:latin typeface="Arial Narrow" panose="020B0606020202030204" pitchFamily="34" charset="0"/>
              </a:rPr>
              <a:t>session.</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0CE6CBF7-C93C-45E6-B6D6-226BD59FD6C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2672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4FF8-9636-4577-91BC-83D439789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48E66B-CBFC-41AA-AD07-8E24FF028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D9C07-FD37-4C2D-B821-7B49D1033A4E}"/>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04EFBF29-2E7E-4391-9ABD-2168235A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FA915-2D83-40FE-9392-A637C1CC1CB9}"/>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410934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AE85-A19B-48E8-80D0-3FD16273F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53CDF-AAE0-453D-BC1C-75A55534AB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0710-47C3-4FAC-914A-5514CABFD5CC}"/>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00D4B69C-0352-466C-98A3-086F0DC5D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197BB-0C5D-4285-AB28-74F50CF01060}"/>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28960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5291C-445A-4158-9984-38113319C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0FF78-F415-4838-912D-D89CEE394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C0B93-DD50-4DC5-9505-F13F10AEA6AB}"/>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18DD17F3-C7C7-4FB1-9F9D-83CCB66B8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8C85A-C4FE-4F4D-8F25-68238EC2D111}"/>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107580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851DA-CA07-4BED-AA60-16A628AC9C0E}"/>
              </a:ext>
            </a:extLst>
          </p:cNvPr>
          <p:cNvSpPr>
            <a:spLocks noGrp="1"/>
          </p:cNvSpPr>
          <p:nvPr>
            <p:ph idx="1"/>
          </p:nvPr>
        </p:nvSpPr>
        <p:spPr>
          <a:xfrm>
            <a:off x="838200" y="1474188"/>
            <a:ext cx="10515600" cy="47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58CBE-3947-46A7-875C-1B62EF969465}"/>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D5DFFB71-E5CD-4FD1-9FDC-A79BBA9D3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C6403-8A2A-49E2-97B8-C98992561A7E}"/>
              </a:ext>
            </a:extLst>
          </p:cNvPr>
          <p:cNvSpPr>
            <a:spLocks noGrp="1"/>
          </p:cNvSpPr>
          <p:nvPr>
            <p:ph type="sldNum" sz="quarter" idx="12"/>
          </p:nvPr>
        </p:nvSpPr>
        <p:spPr/>
        <p:txBody>
          <a:bodyPr/>
          <a:lstStyle/>
          <a:p>
            <a:fld id="{B2F7544E-6DE3-4998-808C-F8508E3985DC}" type="slidenum">
              <a:rPr lang="en-US" smtClean="0"/>
              <a:t>‹#›</a:t>
            </a:fld>
            <a:endParaRPr lang="en-US"/>
          </a:p>
        </p:txBody>
      </p:sp>
      <p:pic>
        <p:nvPicPr>
          <p:cNvPr id="11" name="Picture 10">
            <a:extLst>
              <a:ext uri="{FF2B5EF4-FFF2-40B4-BE49-F238E27FC236}">
                <a16:creationId xmlns:a16="http://schemas.microsoft.com/office/drawing/2014/main" id="{7F8B747F-CE80-475D-A9CE-FD6E8F9217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12" name="Title 1">
            <a:extLst>
              <a:ext uri="{FF2B5EF4-FFF2-40B4-BE49-F238E27FC236}">
                <a16:creationId xmlns:a16="http://schemas.microsoft.com/office/drawing/2014/main" id="{36851876-1F27-4614-B222-FEC21FC74343}"/>
              </a:ext>
            </a:extLst>
          </p:cNvPr>
          <p:cNvSpPr txBox="1">
            <a:spLocks/>
          </p:cNvSpPr>
          <p:nvPr userDrawn="1"/>
        </p:nvSpPr>
        <p:spPr>
          <a:xfrm>
            <a:off x="838200" y="256033"/>
            <a:ext cx="10515600" cy="5394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arrow" panose="020B0506020202030204" pitchFamily="34" charset="0"/>
              </a:rPr>
              <a:t>Page Title Here</a:t>
            </a:r>
            <a:endParaRPr lang="en-US" dirty="0">
              <a:solidFill>
                <a:schemeClr val="bg1"/>
              </a:solidFill>
              <a:latin typeface="Arial Narrow" panose="020B0506020202030204" pitchFamily="34" charset="0"/>
            </a:endParaRPr>
          </a:p>
        </p:txBody>
      </p:sp>
      <p:sp>
        <p:nvSpPr>
          <p:cNvPr id="13" name="Rectangle 12">
            <a:extLst>
              <a:ext uri="{FF2B5EF4-FFF2-40B4-BE49-F238E27FC236}">
                <a16:creationId xmlns:a16="http://schemas.microsoft.com/office/drawing/2014/main" id="{02E1BBB8-35C6-4204-A5B3-6344270123DB}"/>
              </a:ext>
            </a:extLst>
          </p:cNvPr>
          <p:cNvSpPr/>
          <p:nvPr userDrawn="1"/>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4" name="Graphic 13">
            <a:extLst>
              <a:ext uri="{FF2B5EF4-FFF2-40B4-BE49-F238E27FC236}">
                <a16:creationId xmlns:a16="http://schemas.microsoft.com/office/drawing/2014/main" id="{A79AD1C9-BFEE-41A8-9F98-563162DD3C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420891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4FF8-9636-4577-91BC-83D439789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48E66B-CBFC-41AA-AD07-8E24FF028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D9C07-FD37-4C2D-B821-7B49D1033A4E}"/>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4EFBF29-2E7E-4391-9ABD-2168235A75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FFA915-2D83-40FE-9392-A637C1CC1CB9}"/>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851DA-CA07-4BED-AA60-16A628AC9C0E}"/>
              </a:ext>
            </a:extLst>
          </p:cNvPr>
          <p:cNvSpPr>
            <a:spLocks noGrp="1"/>
          </p:cNvSpPr>
          <p:nvPr>
            <p:ph idx="1"/>
          </p:nvPr>
        </p:nvSpPr>
        <p:spPr>
          <a:xfrm>
            <a:off x="838200" y="1474188"/>
            <a:ext cx="10515600" cy="47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58CBE-3947-46A7-875C-1B62EF969465}"/>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DFFB71-E5CD-4FD1-9FDC-A79BBA9D30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AEC6403-8A2A-49E2-97B8-C98992561A7E}"/>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7F8B747F-CE80-475D-A9CE-FD6E8F9217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12" name="Title 1">
            <a:extLst>
              <a:ext uri="{FF2B5EF4-FFF2-40B4-BE49-F238E27FC236}">
                <a16:creationId xmlns:a16="http://schemas.microsoft.com/office/drawing/2014/main" id="{36851876-1F27-4614-B222-FEC21FC74343}"/>
              </a:ext>
            </a:extLst>
          </p:cNvPr>
          <p:cNvSpPr txBox="1">
            <a:spLocks/>
          </p:cNvSpPr>
          <p:nvPr userDrawn="1"/>
        </p:nvSpPr>
        <p:spPr>
          <a:xfrm>
            <a:off x="838200" y="256033"/>
            <a:ext cx="10515600" cy="5394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prstClr val="white"/>
                </a:solidFill>
                <a:latin typeface="Arial Narrow" panose="020B0506020202030204" pitchFamily="34" charset="0"/>
              </a:rPr>
              <a:t>Page Title Here</a:t>
            </a:r>
            <a:endParaRPr lang="en-US" dirty="0">
              <a:solidFill>
                <a:prstClr val="white"/>
              </a:solidFill>
              <a:latin typeface="Arial Narrow" panose="020B0506020202030204" pitchFamily="34" charset="0"/>
            </a:endParaRPr>
          </a:p>
        </p:txBody>
      </p:sp>
      <p:sp>
        <p:nvSpPr>
          <p:cNvPr id="13" name="Rectangle 12">
            <a:extLst>
              <a:ext uri="{FF2B5EF4-FFF2-40B4-BE49-F238E27FC236}">
                <a16:creationId xmlns:a16="http://schemas.microsoft.com/office/drawing/2014/main" id="{02E1BBB8-35C6-4204-A5B3-6344270123DB}"/>
              </a:ext>
            </a:extLst>
          </p:cNvPr>
          <p:cNvSpPr/>
          <p:nvPr userDrawn="1"/>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14" name="Graphic 13">
            <a:extLst>
              <a:ext uri="{FF2B5EF4-FFF2-40B4-BE49-F238E27FC236}">
                <a16:creationId xmlns:a16="http://schemas.microsoft.com/office/drawing/2014/main" id="{A79AD1C9-BFEE-41A8-9F98-563162DD3C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56940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4C89-C8F9-489B-8FAB-A9DE696F6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32C450-74F5-4576-AB84-DFEFF222B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D80E6-CB82-40DD-82DA-D186CA3F3272}"/>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9D9F94-76E3-4234-841C-55659FC558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BD1C15-30DF-421B-88AA-A549D24B070A}"/>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53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7EA0-EF9B-4762-92F8-A1E75C88F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5FBEF-84F1-4427-A48D-5B138A3341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B79D5-9842-49E3-9E94-D28A7AC2D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4BAF2-26F8-4880-9EC7-D29127CC0262}"/>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595B772-78BA-414F-ADDD-BED444614AC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705AF59-DC94-490D-94A2-70A1CEFC6709}"/>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07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0ABC-8641-4378-A29A-CD888410AF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DE229C-F2A8-4918-881B-67C73D2C2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921F5-5A24-4261-AD5E-3BD3B76C8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3901D-9C35-4AFF-AFB3-4172E318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E3769-A1F8-4C55-A2F8-1DA478949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DF96-E030-440A-B90C-ADBC4B69A34D}"/>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B78E7DB-5D7E-460B-BC55-978276E895C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BB15157-992D-488A-AF8C-CA55281E075E}"/>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F573-40C5-4559-A6B2-0A5E82F7F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33981-2465-4036-8F76-14DC662F0FE6}"/>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FE8E4E6-719C-4195-8AC3-FC84B586661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123AAEC-6C5F-4EDD-9F3B-3FB4BE711F79}"/>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189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69DB4-FA08-4E2A-8617-249FE5DEE502}"/>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ACEABE3-F3DB-4AE8-934C-3BF6DB02CCB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5D7830E-FDFE-45FF-924D-EF80A2B1E867}"/>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57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851DA-CA07-4BED-AA60-16A628AC9C0E}"/>
              </a:ext>
            </a:extLst>
          </p:cNvPr>
          <p:cNvSpPr>
            <a:spLocks noGrp="1"/>
          </p:cNvSpPr>
          <p:nvPr>
            <p:ph idx="1"/>
          </p:nvPr>
        </p:nvSpPr>
        <p:spPr>
          <a:xfrm>
            <a:off x="838200" y="1474188"/>
            <a:ext cx="10515600" cy="47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58CBE-3947-46A7-875C-1B62EF969465}"/>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D5DFFB71-E5CD-4FD1-9FDC-A79BBA9D3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C6403-8A2A-49E2-97B8-C98992561A7E}"/>
              </a:ext>
            </a:extLst>
          </p:cNvPr>
          <p:cNvSpPr>
            <a:spLocks noGrp="1"/>
          </p:cNvSpPr>
          <p:nvPr>
            <p:ph type="sldNum" sz="quarter" idx="12"/>
          </p:nvPr>
        </p:nvSpPr>
        <p:spPr/>
        <p:txBody>
          <a:bodyPr/>
          <a:lstStyle/>
          <a:p>
            <a:fld id="{B2F7544E-6DE3-4998-808C-F8508E3985DC}" type="slidenum">
              <a:rPr lang="en-US" smtClean="0"/>
              <a:t>‹#›</a:t>
            </a:fld>
            <a:endParaRPr lang="en-US"/>
          </a:p>
        </p:txBody>
      </p:sp>
      <p:pic>
        <p:nvPicPr>
          <p:cNvPr id="11" name="Picture 10">
            <a:extLst>
              <a:ext uri="{FF2B5EF4-FFF2-40B4-BE49-F238E27FC236}">
                <a16:creationId xmlns:a16="http://schemas.microsoft.com/office/drawing/2014/main" id="{7F8B747F-CE80-475D-A9CE-FD6E8F9217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12" name="Title 1">
            <a:extLst>
              <a:ext uri="{FF2B5EF4-FFF2-40B4-BE49-F238E27FC236}">
                <a16:creationId xmlns:a16="http://schemas.microsoft.com/office/drawing/2014/main" id="{36851876-1F27-4614-B222-FEC21FC74343}"/>
              </a:ext>
            </a:extLst>
          </p:cNvPr>
          <p:cNvSpPr txBox="1">
            <a:spLocks/>
          </p:cNvSpPr>
          <p:nvPr/>
        </p:nvSpPr>
        <p:spPr>
          <a:xfrm>
            <a:off x="838200" y="256033"/>
            <a:ext cx="10515600" cy="5394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arrow" panose="020B0506020202030204" pitchFamily="34" charset="0"/>
              </a:rPr>
              <a:t>Page Title Here</a:t>
            </a:r>
            <a:endParaRPr lang="en-US" dirty="0">
              <a:solidFill>
                <a:schemeClr val="bg1"/>
              </a:solidFill>
              <a:latin typeface="Arial Narrow" panose="020B0506020202030204" pitchFamily="34" charset="0"/>
            </a:endParaRPr>
          </a:p>
        </p:txBody>
      </p:sp>
      <p:sp>
        <p:nvSpPr>
          <p:cNvPr id="13" name="Rectangle 12">
            <a:extLst>
              <a:ext uri="{FF2B5EF4-FFF2-40B4-BE49-F238E27FC236}">
                <a16:creationId xmlns:a16="http://schemas.microsoft.com/office/drawing/2014/main" id="{02E1BBB8-35C6-4204-A5B3-6344270123DB}"/>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4" name="Graphic 13">
            <a:extLst>
              <a:ext uri="{FF2B5EF4-FFF2-40B4-BE49-F238E27FC236}">
                <a16:creationId xmlns:a16="http://schemas.microsoft.com/office/drawing/2014/main" id="{A79AD1C9-BFEE-41A8-9F98-563162DD3C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2821" y="229495"/>
            <a:ext cx="1650079" cy="583361"/>
          </a:xfrm>
          <a:prstGeom prst="rect">
            <a:avLst/>
          </a:prstGeom>
        </p:spPr>
      </p:pic>
      <p:pic>
        <p:nvPicPr>
          <p:cNvPr id="10" name="Picture 9">
            <a:extLst>
              <a:ext uri="{FF2B5EF4-FFF2-40B4-BE49-F238E27FC236}">
                <a16:creationId xmlns:a16="http://schemas.microsoft.com/office/drawing/2014/main" id="{7F8B747F-CE80-475D-A9CE-FD6E8F9217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15" name="Title 1">
            <a:extLst>
              <a:ext uri="{FF2B5EF4-FFF2-40B4-BE49-F238E27FC236}">
                <a16:creationId xmlns:a16="http://schemas.microsoft.com/office/drawing/2014/main" id="{36851876-1F27-4614-B222-FEC21FC74343}"/>
              </a:ext>
            </a:extLst>
          </p:cNvPr>
          <p:cNvSpPr txBox="1">
            <a:spLocks/>
          </p:cNvSpPr>
          <p:nvPr userDrawn="1"/>
        </p:nvSpPr>
        <p:spPr>
          <a:xfrm>
            <a:off x="838200" y="256033"/>
            <a:ext cx="10515600" cy="53949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arrow" panose="020B0506020202030204" pitchFamily="34" charset="0"/>
              </a:rPr>
              <a:t>Page Title Here</a:t>
            </a:r>
            <a:endParaRPr lang="en-US" dirty="0">
              <a:solidFill>
                <a:schemeClr val="bg1"/>
              </a:solidFill>
              <a:latin typeface="Arial Narrow" panose="020B0506020202030204" pitchFamily="34" charset="0"/>
            </a:endParaRPr>
          </a:p>
        </p:txBody>
      </p:sp>
      <p:sp>
        <p:nvSpPr>
          <p:cNvPr id="16" name="Rectangle 15">
            <a:extLst>
              <a:ext uri="{FF2B5EF4-FFF2-40B4-BE49-F238E27FC236}">
                <a16:creationId xmlns:a16="http://schemas.microsoft.com/office/drawing/2014/main" id="{02E1BBB8-35C6-4204-A5B3-6344270123DB}"/>
              </a:ext>
            </a:extLst>
          </p:cNvPr>
          <p:cNvSpPr/>
          <p:nvPr userDrawn="1"/>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7" name="Graphic 13">
            <a:extLst>
              <a:ext uri="{FF2B5EF4-FFF2-40B4-BE49-F238E27FC236}">
                <a16:creationId xmlns:a16="http://schemas.microsoft.com/office/drawing/2014/main" id="{A79AD1C9-BFEE-41A8-9F98-563162DD3C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4208917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0D6A-7CCB-426F-91E2-56BA933C6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E49C8-B9E7-4E07-9E08-A604C78A9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76B1EE-9446-4ADF-8D13-239DA617B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36739-E6A4-4783-A7D2-81D5C982DFEC}"/>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B8A3B4E-590E-4BA5-A0B6-BE81FD482F6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E9F7D76-ACE6-4FE9-896F-79A37D848A5F}"/>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33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D510-58EC-4A6C-9469-52103F6ED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68DFB-5AE3-4264-A5D9-53B392095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883795A-D39B-4CC0-A0D0-FECA3D520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525592-B026-49C6-B751-F1881D63F8CF}"/>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EEBE52F-9484-4CE6-B54D-FCD13CED27D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F6FE321-A967-4341-BA89-FDA4682BD55A}"/>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339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AE85-A19B-48E8-80D0-3FD16273F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53CDF-AAE0-453D-BC1C-75A55534AB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0710-47C3-4FAC-914A-5514CABFD5CC}"/>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0D4B69C-0352-466C-98A3-086F0DC5D1D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C197BB-0C5D-4285-AB28-74F50CF01060}"/>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165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5291C-445A-4158-9984-38113319C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0FF78-F415-4838-912D-D89CEE394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C0B93-DD50-4DC5-9505-F13F10AEA6AB}"/>
              </a:ext>
            </a:extLst>
          </p:cNvPr>
          <p:cNvSpPr>
            <a:spLocks noGrp="1"/>
          </p:cNvSpPr>
          <p:nvPr>
            <p:ph type="dt" sz="half" idx="10"/>
          </p:nvPr>
        </p:nvSpPr>
        <p:spPr/>
        <p:txBody>
          <a:body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17F3-C7C7-4FB1-9F9D-83CCB66B81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348C85A-C4FE-4F4D-8F25-68238EC2D111}"/>
              </a:ext>
            </a:extLst>
          </p:cNvPr>
          <p:cNvSpPr>
            <a:spLocks noGrp="1"/>
          </p:cNvSpPr>
          <p:nvPr>
            <p:ph type="sldNum" sz="quarter" idx="12"/>
          </p:nvPr>
        </p:nvSpPr>
        <p:spPr/>
        <p:txBody>
          <a:body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46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4C89-C8F9-489B-8FAB-A9DE696F6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32C450-74F5-4576-AB84-DFEFF222B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D80E6-CB82-40DD-82DA-D186CA3F3272}"/>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439D9F94-76E3-4234-841C-55659FC55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D1C15-30DF-421B-88AA-A549D24B070A}"/>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125689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7EA0-EF9B-4762-92F8-A1E75C88F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5FBEF-84F1-4427-A48D-5B138A3341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B79D5-9842-49E3-9E94-D28A7AC2D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4BAF2-26F8-4880-9EC7-D29127CC0262}"/>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6" name="Footer Placeholder 5">
            <a:extLst>
              <a:ext uri="{FF2B5EF4-FFF2-40B4-BE49-F238E27FC236}">
                <a16:creationId xmlns:a16="http://schemas.microsoft.com/office/drawing/2014/main" id="{8595B772-78BA-414F-ADDD-BED444614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5AF59-DC94-490D-94A2-70A1CEFC6709}"/>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167473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0ABC-8641-4378-A29A-CD888410AF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DE229C-F2A8-4918-881B-67C73D2C2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921F5-5A24-4261-AD5E-3BD3B76C8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3901D-9C35-4AFF-AFB3-4172E318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E3769-A1F8-4C55-A2F8-1DA478949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DF96-E030-440A-B90C-ADBC4B69A34D}"/>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8" name="Footer Placeholder 7">
            <a:extLst>
              <a:ext uri="{FF2B5EF4-FFF2-40B4-BE49-F238E27FC236}">
                <a16:creationId xmlns:a16="http://schemas.microsoft.com/office/drawing/2014/main" id="{1B78E7DB-5D7E-460B-BC55-978276E89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B15157-992D-488A-AF8C-CA55281E075E}"/>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246507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F573-40C5-4559-A6B2-0A5E82F7F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33981-2465-4036-8F76-14DC662F0FE6}"/>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4" name="Footer Placeholder 3">
            <a:extLst>
              <a:ext uri="{FF2B5EF4-FFF2-40B4-BE49-F238E27FC236}">
                <a16:creationId xmlns:a16="http://schemas.microsoft.com/office/drawing/2014/main" id="{FFE8E4E6-719C-4195-8AC3-FC84B58666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3AAEC-6C5F-4EDD-9F3B-3FB4BE711F79}"/>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95085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69DB4-FA08-4E2A-8617-249FE5DEE502}"/>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3" name="Footer Placeholder 2">
            <a:extLst>
              <a:ext uri="{FF2B5EF4-FFF2-40B4-BE49-F238E27FC236}">
                <a16:creationId xmlns:a16="http://schemas.microsoft.com/office/drawing/2014/main" id="{FACEABE3-F3DB-4AE8-934C-3BF6DB02CC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7830E-FDFE-45FF-924D-EF80A2B1E867}"/>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241035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0D6A-7CCB-426F-91E2-56BA933C6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E49C8-B9E7-4E07-9E08-A604C78A9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76B1EE-9446-4ADF-8D13-239DA617B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36739-E6A4-4783-A7D2-81D5C982DFEC}"/>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6" name="Footer Placeholder 5">
            <a:extLst>
              <a:ext uri="{FF2B5EF4-FFF2-40B4-BE49-F238E27FC236}">
                <a16:creationId xmlns:a16="http://schemas.microsoft.com/office/drawing/2014/main" id="{BB8A3B4E-590E-4BA5-A0B6-BE81FD482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F7D76-ACE6-4FE9-896F-79A37D848A5F}"/>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317737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D510-58EC-4A6C-9469-52103F6ED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68DFB-5AE3-4264-A5D9-53B392095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883795A-D39B-4CC0-A0D0-FECA3D520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525592-B026-49C6-B751-F1881D63F8CF}"/>
              </a:ext>
            </a:extLst>
          </p:cNvPr>
          <p:cNvSpPr>
            <a:spLocks noGrp="1"/>
          </p:cNvSpPr>
          <p:nvPr>
            <p:ph type="dt" sz="half" idx="10"/>
          </p:nvPr>
        </p:nvSpPr>
        <p:spPr/>
        <p:txBody>
          <a:bodyPr/>
          <a:lstStyle/>
          <a:p>
            <a:fld id="{F5BB1F98-5D80-416A-96DD-11B5620B587D}" type="datetimeFigureOut">
              <a:rPr lang="en-US" smtClean="0"/>
              <a:t>6/21/2022</a:t>
            </a:fld>
            <a:endParaRPr lang="en-US"/>
          </a:p>
        </p:txBody>
      </p:sp>
      <p:sp>
        <p:nvSpPr>
          <p:cNvPr id="6" name="Footer Placeholder 5">
            <a:extLst>
              <a:ext uri="{FF2B5EF4-FFF2-40B4-BE49-F238E27FC236}">
                <a16:creationId xmlns:a16="http://schemas.microsoft.com/office/drawing/2014/main" id="{0EEBE52F-9484-4CE6-B54D-FCD13CED2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E321-A967-4341-BA89-FDA4682BD55A}"/>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353669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E84E2-24DB-46DD-A432-4AEEF8B28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71E81-7BCE-41FE-B139-2EC7076D1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6754C-5E07-4E85-B1DE-48CE53031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1F98-5D80-416A-96DD-11B5620B587D}" type="datetimeFigureOut">
              <a:rPr lang="en-US" smtClean="0"/>
              <a:t>6/21/2022</a:t>
            </a:fld>
            <a:endParaRPr lang="en-US"/>
          </a:p>
        </p:txBody>
      </p:sp>
      <p:sp>
        <p:nvSpPr>
          <p:cNvPr id="5" name="Footer Placeholder 4">
            <a:extLst>
              <a:ext uri="{FF2B5EF4-FFF2-40B4-BE49-F238E27FC236}">
                <a16:creationId xmlns:a16="http://schemas.microsoft.com/office/drawing/2014/main" id="{0B224CDB-6E9D-449F-AD48-635EE6711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7C4C66-62BE-4881-9663-03AD7F5A6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7544E-6DE3-4998-808C-F8508E3985DC}" type="slidenum">
              <a:rPr lang="en-US" smtClean="0"/>
              <a:t>‹#›</a:t>
            </a:fld>
            <a:endParaRPr lang="en-US"/>
          </a:p>
        </p:txBody>
      </p:sp>
    </p:spTree>
    <p:extLst>
      <p:ext uri="{BB962C8B-B14F-4D97-AF65-F5344CB8AC3E}">
        <p14:creationId xmlns:p14="http://schemas.microsoft.com/office/powerpoint/2010/main" val="12710881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E84E2-24DB-46DD-A432-4AEEF8B28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71E81-7BCE-41FE-B139-2EC7076D1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6754C-5E07-4E85-B1DE-48CE53031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1F98-5D80-416A-96DD-11B5620B587D}" type="datetimeFigureOut">
              <a:rPr lang="en-US" smtClean="0">
                <a:solidFill>
                  <a:prstClr val="black">
                    <a:tint val="75000"/>
                  </a:prstClr>
                </a:solidFill>
              </a:rPr>
              <a:pPr/>
              <a:t>6/21/2022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B224CDB-6E9D-449F-AD48-635EE6711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47C4C66-62BE-4881-9663-03AD7F5A6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7544E-6DE3-4998-808C-F8508E3985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03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www.acvim.org/acvim-forum/2022-acvim-forum/speaker-resources/moderator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0F0C4-CBF2-4CA5-B576-136AB646D8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a:stretch/>
        </p:blipFill>
        <p:spPr>
          <a:xfrm>
            <a:off x="0" y="-63610"/>
            <a:ext cx="12192000" cy="6921610"/>
          </a:xfrm>
          <a:prstGeom prst="rect">
            <a:avLst/>
          </a:prstGeom>
        </p:spPr>
      </p:pic>
      <p:sp>
        <p:nvSpPr>
          <p:cNvPr id="8" name="Rectangle 7">
            <a:extLst>
              <a:ext uri="{FF2B5EF4-FFF2-40B4-BE49-F238E27FC236}">
                <a16:creationId xmlns:a16="http://schemas.microsoft.com/office/drawing/2014/main" id="{A707C804-4E8C-404F-AD83-BD3BFB4D85AB}"/>
              </a:ext>
            </a:extLst>
          </p:cNvPr>
          <p:cNvSpPr/>
          <p:nvPr/>
        </p:nvSpPr>
        <p:spPr>
          <a:xfrm>
            <a:off x="0" y="2295525"/>
            <a:ext cx="12192000" cy="3004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51ABF2B1-7AE9-4B7C-AD85-338D711E6CC4}"/>
              </a:ext>
            </a:extLst>
          </p:cNvPr>
          <p:cNvSpPr>
            <a:spLocks noGrp="1"/>
          </p:cNvSpPr>
          <p:nvPr>
            <p:ph type="ctrTitle"/>
          </p:nvPr>
        </p:nvSpPr>
        <p:spPr>
          <a:xfrm>
            <a:off x="0" y="2702994"/>
            <a:ext cx="12192000" cy="1274646"/>
          </a:xfrm>
        </p:spPr>
        <p:txBody>
          <a:bodyPr>
            <a:normAutofit/>
          </a:bodyPr>
          <a:lstStyle/>
          <a:p>
            <a:r>
              <a:rPr lang="en-US" sz="5400" b="1" dirty="0">
                <a:solidFill>
                  <a:srgbClr val="3D5E93"/>
                </a:solidFill>
                <a:latin typeface="Arial Narrow" panose="020B0606020202030204" pitchFamily="34" charset="0"/>
              </a:rPr>
              <a:t>Scientific Session Moderator Training</a:t>
            </a:r>
          </a:p>
        </p:txBody>
      </p:sp>
      <p:sp>
        <p:nvSpPr>
          <p:cNvPr id="9" name="Rectangle 8">
            <a:extLst>
              <a:ext uri="{FF2B5EF4-FFF2-40B4-BE49-F238E27FC236}">
                <a16:creationId xmlns:a16="http://schemas.microsoft.com/office/drawing/2014/main" id="{345EEF6B-14BA-442E-9C45-249EB6877F7F}"/>
              </a:ext>
            </a:extLst>
          </p:cNvPr>
          <p:cNvSpPr/>
          <p:nvPr/>
        </p:nvSpPr>
        <p:spPr>
          <a:xfrm flipV="1">
            <a:off x="0" y="2288091"/>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10">
            <a:extLst>
              <a:ext uri="{FF2B5EF4-FFF2-40B4-BE49-F238E27FC236}">
                <a16:creationId xmlns:a16="http://schemas.microsoft.com/office/drawing/2014/main" id="{1A0A441A-6DB7-490B-82D3-4568889286AF}"/>
              </a:ext>
            </a:extLst>
          </p:cNvPr>
          <p:cNvSpPr/>
          <p:nvPr/>
        </p:nvSpPr>
        <p:spPr>
          <a:xfrm flipV="1">
            <a:off x="0" y="5231085"/>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 </a:t>
            </a:r>
          </a:p>
        </p:txBody>
      </p:sp>
      <p:pic>
        <p:nvPicPr>
          <p:cNvPr id="12" name="Graphic 11">
            <a:extLst>
              <a:ext uri="{FF2B5EF4-FFF2-40B4-BE49-F238E27FC236}">
                <a16:creationId xmlns:a16="http://schemas.microsoft.com/office/drawing/2014/main" id="{B9C585DE-0829-4557-857F-06794304CB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8335" y="595263"/>
            <a:ext cx="2575330" cy="910470"/>
          </a:xfrm>
          <a:prstGeom prst="rect">
            <a:avLst/>
          </a:prstGeom>
        </p:spPr>
      </p:pic>
      <p:sp>
        <p:nvSpPr>
          <p:cNvPr id="13" name="Title 1">
            <a:extLst>
              <a:ext uri="{FF2B5EF4-FFF2-40B4-BE49-F238E27FC236}">
                <a16:creationId xmlns:a16="http://schemas.microsoft.com/office/drawing/2014/main" id="{D8EB5780-BD23-41A8-BF1F-4E5B57D38FF4}"/>
              </a:ext>
            </a:extLst>
          </p:cNvPr>
          <p:cNvSpPr txBox="1">
            <a:spLocks/>
          </p:cNvSpPr>
          <p:nvPr/>
        </p:nvSpPr>
        <p:spPr>
          <a:xfrm>
            <a:off x="0" y="3977640"/>
            <a:ext cx="12192000" cy="438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500" dirty="0">
                <a:solidFill>
                  <a:srgbClr val="3D5E93"/>
                </a:solidFill>
                <a:latin typeface="Arial Narrow" panose="020B0606020202030204" pitchFamily="34" charset="0"/>
              </a:rPr>
              <a:t>ACVIM Staff</a:t>
            </a:r>
          </a:p>
        </p:txBody>
      </p:sp>
    </p:spTree>
    <p:extLst>
      <p:ext uri="{BB962C8B-B14F-4D97-AF65-F5344CB8AC3E}">
        <p14:creationId xmlns:p14="http://schemas.microsoft.com/office/powerpoint/2010/main" val="162189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Resources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
        <p:nvSpPr>
          <p:cNvPr id="10"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97381" y="2026367"/>
            <a:ext cx="1803400" cy="528783"/>
          </a:xfrm>
        </p:spPr>
        <p:txBody>
          <a:bodyPr>
            <a:normAutofit/>
          </a:bodyPr>
          <a:lstStyle/>
          <a:p>
            <a:pPr marL="0" indent="0">
              <a:buNone/>
            </a:pPr>
            <a:r>
              <a:rPr lang="en-US" sz="2400" b="1" dirty="0">
                <a:solidFill>
                  <a:srgbClr val="59AAE1"/>
                </a:solidFill>
                <a:latin typeface="Arial Narrow" panose="020B0606020202030204" pitchFamily="34" charset="0"/>
              </a:rPr>
              <a:t>WEB PAGE</a:t>
            </a:r>
          </a:p>
          <a:p>
            <a:pPr marL="0" indent="0">
              <a:buNone/>
            </a:pPr>
            <a:endParaRPr lang="en-US" sz="2400" dirty="0">
              <a:latin typeface="Arial Narrow" panose="020B0606020202030204" pitchFamily="34" charset="0"/>
            </a:endParaRPr>
          </a:p>
        </p:txBody>
      </p:sp>
      <p:sp>
        <p:nvSpPr>
          <p:cNvPr id="16" name="Rectangle 15"/>
          <p:cNvSpPr/>
          <p:nvPr/>
        </p:nvSpPr>
        <p:spPr>
          <a:xfrm>
            <a:off x="838200" y="2823705"/>
            <a:ext cx="2670544" cy="1477328"/>
          </a:xfrm>
          <a:prstGeom prst="rect">
            <a:avLst/>
          </a:prstGeom>
        </p:spPr>
        <p:txBody>
          <a:bodyPr wrap="square">
            <a:spAutoFit/>
          </a:bodyPr>
          <a:lstStyle/>
          <a:p>
            <a:pPr marL="0" marR="0">
              <a:spcBef>
                <a:spcPts val="0"/>
              </a:spcBef>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Please review the information on the </a:t>
            </a:r>
            <a:r>
              <a:rPr lang="en-US" sz="1800" b="1" u="sng"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hlinkClick r:id="rId6"/>
              </a:rPr>
              <a:t>Moderator Information Web Page</a:t>
            </a:r>
            <a:r>
              <a:rPr lang="en-US" sz="1800" b="1" dirty="0">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effectLst/>
                <a:latin typeface="Arial Narrow" panose="020B0606020202030204" pitchFamily="34" charset="0"/>
                <a:ea typeface="Times New Roman" panose="02020603050405020304" pitchFamily="18" charset="0"/>
                <a:cs typeface="Arial" panose="020B0604020202020204" pitchFamily="34" charset="0"/>
              </a:rPr>
              <a:t>and bookmark the page for ease of use onsite.</a:t>
            </a:r>
            <a:r>
              <a:rPr lang="en-US" sz="1800" u="sng"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p:txBody>
      </p:sp>
      <p:sp>
        <p:nvSpPr>
          <p:cNvPr id="15" name="Content Placeholder 2">
            <a:extLst>
              <a:ext uri="{FF2B5EF4-FFF2-40B4-BE49-F238E27FC236}">
                <a16:creationId xmlns:a16="http://schemas.microsoft.com/office/drawing/2014/main" id="{0D1B9629-EE64-E693-7F79-F9F44BEF0195}"/>
              </a:ext>
            </a:extLst>
          </p:cNvPr>
          <p:cNvSpPr txBox="1">
            <a:spLocks/>
          </p:cNvSpPr>
          <p:nvPr/>
        </p:nvSpPr>
        <p:spPr>
          <a:xfrm>
            <a:off x="3846841" y="2026366"/>
            <a:ext cx="1803400" cy="5287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59AAE1"/>
                </a:solidFill>
                <a:latin typeface="Arial Narrow" panose="020B0606020202030204" pitchFamily="34" charset="0"/>
              </a:rPr>
              <a:t>MOBILE APP</a:t>
            </a:r>
          </a:p>
          <a:p>
            <a:pPr marL="0" indent="0">
              <a:buFont typeface="Arial" panose="020B0604020202020204" pitchFamily="34" charset="0"/>
              <a:buNone/>
            </a:pPr>
            <a:endParaRPr lang="en-US" sz="2400" dirty="0">
              <a:latin typeface="Arial Narrow" panose="020B0606020202030204" pitchFamily="34" charset="0"/>
            </a:endParaRPr>
          </a:p>
        </p:txBody>
      </p:sp>
      <p:pic>
        <p:nvPicPr>
          <p:cNvPr id="1026" name="Picture 2">
            <a:extLst>
              <a:ext uri="{FF2B5EF4-FFF2-40B4-BE49-F238E27FC236}">
                <a16:creationId xmlns:a16="http://schemas.microsoft.com/office/drawing/2014/main" id="{71CBD62B-029D-D76F-C283-9BD3675512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28" y="1731792"/>
            <a:ext cx="2036991" cy="441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2FCC893F-FDC8-7609-4104-C67BE88A65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8647" y="1731792"/>
            <a:ext cx="2036991" cy="441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764D380-BB9B-AAD8-96E5-3540ABCE8780}"/>
              </a:ext>
            </a:extLst>
          </p:cNvPr>
          <p:cNvSpPr/>
          <p:nvPr/>
        </p:nvSpPr>
        <p:spPr>
          <a:xfrm>
            <a:off x="6178884" y="5624549"/>
            <a:ext cx="458568" cy="349559"/>
          </a:xfrm>
          <a:prstGeom prst="ellipse">
            <a:avLst/>
          </a:prstGeom>
          <a:noFill/>
          <a:ln>
            <a:solidFill>
              <a:srgbClr val="98002E"/>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8" name="Arrow: Right 7">
            <a:extLst>
              <a:ext uri="{FF2B5EF4-FFF2-40B4-BE49-F238E27FC236}">
                <a16:creationId xmlns:a16="http://schemas.microsoft.com/office/drawing/2014/main" id="{B6DEFAD0-7E39-1568-E11B-E72C5BA34B7C}"/>
              </a:ext>
            </a:extLst>
          </p:cNvPr>
          <p:cNvSpPr/>
          <p:nvPr/>
        </p:nvSpPr>
        <p:spPr>
          <a:xfrm>
            <a:off x="5373577" y="5682370"/>
            <a:ext cx="722423" cy="233916"/>
          </a:xfrm>
          <a:prstGeom prst="rightArrow">
            <a:avLst/>
          </a:prstGeom>
          <a:solidFill>
            <a:srgbClr val="980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9F3E301-B015-CAAA-E2B2-5F261FFF54B8}"/>
              </a:ext>
            </a:extLst>
          </p:cNvPr>
          <p:cNvSpPr/>
          <p:nvPr/>
        </p:nvSpPr>
        <p:spPr>
          <a:xfrm>
            <a:off x="8813606" y="4469103"/>
            <a:ext cx="722423" cy="233916"/>
          </a:xfrm>
          <a:prstGeom prst="rightArrow">
            <a:avLst/>
          </a:prstGeom>
          <a:solidFill>
            <a:srgbClr val="980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71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Resources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
        <p:nvSpPr>
          <p:cNvPr id="10" name="Content Placeholder 2">
            <a:extLst>
              <a:ext uri="{FF2B5EF4-FFF2-40B4-BE49-F238E27FC236}">
                <a16:creationId xmlns:a16="http://schemas.microsoft.com/office/drawing/2014/main" id="{A4883A9A-C5CC-4BE1-BED6-778A1E94B858}"/>
              </a:ext>
            </a:extLst>
          </p:cNvPr>
          <p:cNvSpPr>
            <a:spLocks noGrp="1"/>
          </p:cNvSpPr>
          <p:nvPr>
            <p:ph idx="1"/>
          </p:nvPr>
        </p:nvSpPr>
        <p:spPr>
          <a:xfrm>
            <a:off x="1613808" y="2305986"/>
            <a:ext cx="8964384" cy="1204687"/>
          </a:xfrm>
        </p:spPr>
        <p:txBody>
          <a:bodyPr>
            <a:normAutofit fontScale="55000" lnSpcReduction="20000"/>
          </a:bodyPr>
          <a:lstStyle/>
          <a:p>
            <a:pPr marL="0" indent="0" algn="ctr">
              <a:buNone/>
            </a:pPr>
            <a:r>
              <a:rPr lang="en-US" sz="16800" b="1" dirty="0">
                <a:solidFill>
                  <a:srgbClr val="59AAE1"/>
                </a:solidFill>
                <a:latin typeface="Arial Narrow" panose="020B0606020202030204" pitchFamily="34" charset="0"/>
              </a:rPr>
              <a:t>Questions?</a:t>
            </a:r>
          </a:p>
          <a:p>
            <a:pPr marL="0" indent="0">
              <a:buNone/>
            </a:pPr>
            <a:endParaRPr lang="en-US" sz="2400" dirty="0">
              <a:latin typeface="Arial Narrow" panose="020B0606020202030204" pitchFamily="34" charset="0"/>
            </a:endParaRPr>
          </a:p>
        </p:txBody>
      </p:sp>
      <p:sp>
        <p:nvSpPr>
          <p:cNvPr id="8" name="Rectangle 7"/>
          <p:cNvSpPr/>
          <p:nvPr/>
        </p:nvSpPr>
        <p:spPr>
          <a:xfrm>
            <a:off x="914400" y="4476821"/>
            <a:ext cx="10363200" cy="954107"/>
          </a:xfrm>
          <a:prstGeom prst="rect">
            <a:avLst/>
          </a:prstGeom>
        </p:spPr>
        <p:txBody>
          <a:bodyPr wrap="square">
            <a:spAutoFit/>
          </a:bodyPr>
          <a:lstStyle/>
          <a:p>
            <a:pPr algn="ctr"/>
            <a:r>
              <a:rPr lang="en-US" sz="2800" dirty="0">
                <a:solidFill>
                  <a:prstClr val="black"/>
                </a:solidFill>
                <a:latin typeface="Arial Narrow" panose="020B0606020202030204" pitchFamily="34" charset="0"/>
              </a:rPr>
              <a:t>Thank you for assisting with this essential duty and don’t forget to visit the Speaker Headquarters in ACC 6A.</a:t>
            </a:r>
          </a:p>
        </p:txBody>
      </p:sp>
    </p:spTree>
    <p:extLst>
      <p:ext uri="{BB962C8B-B14F-4D97-AF65-F5344CB8AC3E}">
        <p14:creationId xmlns:p14="http://schemas.microsoft.com/office/powerpoint/2010/main" val="408855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0F0C4-CBF2-4CA5-B576-136AB646D8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a:stretch/>
        </p:blipFill>
        <p:spPr>
          <a:xfrm>
            <a:off x="0" y="-63610"/>
            <a:ext cx="12192000" cy="6921610"/>
          </a:xfrm>
          <a:prstGeom prst="rect">
            <a:avLst/>
          </a:prstGeom>
        </p:spPr>
      </p:pic>
      <p:sp>
        <p:nvSpPr>
          <p:cNvPr id="14" name="Rectangle 13">
            <a:extLst>
              <a:ext uri="{FF2B5EF4-FFF2-40B4-BE49-F238E27FC236}">
                <a16:creationId xmlns:a16="http://schemas.microsoft.com/office/drawing/2014/main" id="{D2C46F4D-7745-4403-A0AD-5935C9C240D1}"/>
              </a:ext>
            </a:extLst>
          </p:cNvPr>
          <p:cNvSpPr/>
          <p:nvPr/>
        </p:nvSpPr>
        <p:spPr>
          <a:xfrm>
            <a:off x="0" y="3790948"/>
            <a:ext cx="12192000" cy="21669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2" name="Graphic 11">
            <a:extLst>
              <a:ext uri="{FF2B5EF4-FFF2-40B4-BE49-F238E27FC236}">
                <a16:creationId xmlns:a16="http://schemas.microsoft.com/office/drawing/2014/main" id="{6C576869-4742-418C-B53F-83B2A7A76E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0050" y="1302745"/>
            <a:ext cx="3771900" cy="1333500"/>
          </a:xfrm>
          <a:prstGeom prst="rect">
            <a:avLst/>
          </a:prstGeom>
        </p:spPr>
      </p:pic>
      <p:sp>
        <p:nvSpPr>
          <p:cNvPr id="13" name="TextBox 12">
            <a:extLst>
              <a:ext uri="{FF2B5EF4-FFF2-40B4-BE49-F238E27FC236}">
                <a16:creationId xmlns:a16="http://schemas.microsoft.com/office/drawing/2014/main" id="{12E9DE85-84EB-44E0-9E85-414807F77454}"/>
              </a:ext>
            </a:extLst>
          </p:cNvPr>
          <p:cNvSpPr txBox="1"/>
          <p:nvPr/>
        </p:nvSpPr>
        <p:spPr>
          <a:xfrm>
            <a:off x="0" y="3922828"/>
            <a:ext cx="12192000" cy="369332"/>
          </a:xfrm>
          <a:prstGeom prst="rect">
            <a:avLst/>
          </a:prstGeom>
          <a:noFill/>
        </p:spPr>
        <p:txBody>
          <a:bodyPr wrap="square" rtlCol="0">
            <a:spAutoFit/>
          </a:bodyPr>
          <a:lstStyle/>
          <a:p>
            <a:pPr algn="ctr"/>
            <a:r>
              <a:rPr lang="en-US" dirty="0">
                <a:solidFill>
                  <a:srgbClr val="3D5E93"/>
                </a:solidFill>
                <a:latin typeface="Arial Narrow" panose="020B0606020202030204" pitchFamily="34" charset="0"/>
              </a:rPr>
              <a:t>For more information or if you have any questions please contact: </a:t>
            </a:r>
          </a:p>
        </p:txBody>
      </p:sp>
      <p:sp>
        <p:nvSpPr>
          <p:cNvPr id="15" name="Rectangle 14">
            <a:extLst>
              <a:ext uri="{FF2B5EF4-FFF2-40B4-BE49-F238E27FC236}">
                <a16:creationId xmlns:a16="http://schemas.microsoft.com/office/drawing/2014/main" id="{2E924278-8488-4B5A-8BE9-36B86B2D453D}"/>
              </a:ext>
            </a:extLst>
          </p:cNvPr>
          <p:cNvSpPr/>
          <p:nvPr/>
        </p:nvSpPr>
        <p:spPr>
          <a:xfrm flipV="1">
            <a:off x="0" y="3783514"/>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6" name="Rectangle 15">
            <a:extLst>
              <a:ext uri="{FF2B5EF4-FFF2-40B4-BE49-F238E27FC236}">
                <a16:creationId xmlns:a16="http://schemas.microsoft.com/office/drawing/2014/main" id="{D954EA13-757E-44AD-B5D4-FA99F85192D2}"/>
              </a:ext>
            </a:extLst>
          </p:cNvPr>
          <p:cNvSpPr/>
          <p:nvPr/>
        </p:nvSpPr>
        <p:spPr>
          <a:xfrm flipV="1">
            <a:off x="0" y="5916885"/>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 </a:t>
            </a:r>
          </a:p>
        </p:txBody>
      </p:sp>
      <p:sp>
        <p:nvSpPr>
          <p:cNvPr id="17" name="TextBox 16">
            <a:extLst>
              <a:ext uri="{FF2B5EF4-FFF2-40B4-BE49-F238E27FC236}">
                <a16:creationId xmlns:a16="http://schemas.microsoft.com/office/drawing/2014/main" id="{D8241DD5-BB1F-4B62-97EE-ADF7D7D56F6F}"/>
              </a:ext>
            </a:extLst>
          </p:cNvPr>
          <p:cNvSpPr txBox="1"/>
          <p:nvPr/>
        </p:nvSpPr>
        <p:spPr>
          <a:xfrm>
            <a:off x="0" y="4355296"/>
            <a:ext cx="12192000" cy="1015663"/>
          </a:xfrm>
          <a:prstGeom prst="rect">
            <a:avLst/>
          </a:prstGeom>
          <a:noFill/>
        </p:spPr>
        <p:txBody>
          <a:bodyPr wrap="square" rtlCol="0">
            <a:spAutoFit/>
          </a:bodyPr>
          <a:lstStyle/>
          <a:p>
            <a:pPr algn="ctr"/>
            <a:r>
              <a:rPr lang="en-US" sz="2400" b="1" dirty="0">
                <a:solidFill>
                  <a:srgbClr val="BB1F3F"/>
                </a:solidFill>
                <a:latin typeface="Arial Narrow" panose="020B0606020202030204" pitchFamily="34" charset="0"/>
              </a:rPr>
              <a:t>IVY LEVENTHAL</a:t>
            </a:r>
          </a:p>
          <a:p>
            <a:pPr algn="ctr"/>
            <a:r>
              <a:rPr lang="en-US" dirty="0">
                <a:solidFill>
                  <a:srgbClr val="3D5E93"/>
                </a:solidFill>
                <a:latin typeface="Arial Narrow" panose="020B0606020202030204" pitchFamily="34" charset="0"/>
              </a:rPr>
              <a:t>Publications Specialist</a:t>
            </a:r>
          </a:p>
          <a:p>
            <a:pPr algn="ctr"/>
            <a:r>
              <a:rPr lang="en-US" b="1" dirty="0">
                <a:solidFill>
                  <a:srgbClr val="3D5E93"/>
                </a:solidFill>
                <a:latin typeface="Arial Narrow" panose="020B0606020202030204" pitchFamily="34" charset="0"/>
              </a:rPr>
              <a:t>Ivy@ACVIM.org</a:t>
            </a:r>
          </a:p>
        </p:txBody>
      </p:sp>
    </p:spTree>
    <p:extLst>
      <p:ext uri="{BB962C8B-B14F-4D97-AF65-F5344CB8AC3E}">
        <p14:creationId xmlns:p14="http://schemas.microsoft.com/office/powerpoint/2010/main" val="33860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59AAE1"/>
                </a:solidFill>
                <a:latin typeface="Arial Narrow" panose="020B0606020202030204" pitchFamily="34" charset="0"/>
              </a:rPr>
              <a:t>THE THREE “R’s” </a:t>
            </a:r>
          </a:p>
          <a:p>
            <a:pPr marL="0" indent="0">
              <a:buNone/>
            </a:pPr>
            <a:endParaRPr lang="en-US" sz="2400" dirty="0">
              <a:solidFill>
                <a:srgbClr val="59AAE1"/>
              </a:solidFill>
              <a:latin typeface="Arial Narrow" panose="020B0606020202030204" pitchFamily="34" charset="0"/>
            </a:endParaRPr>
          </a:p>
          <a:p>
            <a:pPr marL="0" indent="0">
              <a:buNone/>
            </a:pPr>
            <a:r>
              <a:rPr lang="en-US" sz="2400" dirty="0">
                <a:latin typeface="Arial Narrow" panose="020B0606020202030204" pitchFamily="34" charset="0"/>
              </a:rPr>
              <a:t>This training is about: </a:t>
            </a:r>
          </a:p>
          <a:p>
            <a:pPr marL="457200" indent="-457200">
              <a:buFont typeface="+mj-lt"/>
              <a:buAutoNum type="arabicPeriod"/>
            </a:pPr>
            <a:r>
              <a:rPr lang="en-US" sz="2400" dirty="0">
                <a:solidFill>
                  <a:srgbClr val="0070C0"/>
                </a:solidFill>
                <a:latin typeface="Arial Narrow" panose="020B0606020202030204" pitchFamily="34" charset="0"/>
              </a:rPr>
              <a:t>Responsibilities </a:t>
            </a:r>
            <a:r>
              <a:rPr lang="en-US" sz="2400" dirty="0">
                <a:latin typeface="Arial Narrow" panose="020B0606020202030204" pitchFamily="34" charset="0"/>
              </a:rPr>
              <a:t>of the session moderator</a:t>
            </a:r>
          </a:p>
          <a:p>
            <a:pPr marL="457200" indent="-457200">
              <a:buFont typeface="+mj-lt"/>
              <a:buAutoNum type="arabicPeriod"/>
            </a:pPr>
            <a:r>
              <a:rPr lang="en-US" sz="2400" dirty="0">
                <a:latin typeface="Arial Narrow" panose="020B0606020202030204" pitchFamily="34" charset="0"/>
              </a:rPr>
              <a:t>AV tech </a:t>
            </a:r>
            <a:r>
              <a:rPr lang="en-US" sz="2400" dirty="0">
                <a:solidFill>
                  <a:srgbClr val="0070C0"/>
                </a:solidFill>
                <a:latin typeface="Arial Narrow" panose="020B0606020202030204" pitchFamily="34" charset="0"/>
              </a:rPr>
              <a:t>response </a:t>
            </a:r>
            <a:r>
              <a:rPr lang="en-US" sz="2400" dirty="0">
                <a:latin typeface="Arial Narrow" panose="020B0606020202030204" pitchFamily="34" charset="0"/>
              </a:rPr>
              <a:t>and how to get in contact with them</a:t>
            </a:r>
          </a:p>
          <a:p>
            <a:pPr marL="457200" indent="-457200">
              <a:buFont typeface="+mj-lt"/>
              <a:buAutoNum type="arabicPeriod"/>
            </a:pPr>
            <a:r>
              <a:rPr lang="en-US" sz="2400" dirty="0">
                <a:solidFill>
                  <a:srgbClr val="0070C0"/>
                </a:solidFill>
                <a:latin typeface="Arial Narrow" panose="020B0606020202030204" pitchFamily="34" charset="0"/>
              </a:rPr>
              <a:t>Resources</a:t>
            </a:r>
            <a:r>
              <a:rPr lang="en-US" sz="2400" dirty="0">
                <a:latin typeface="Arial Narrow" panose="020B0606020202030204" pitchFamily="34" charset="0"/>
              </a:rPr>
              <a:t> specifically for moderators</a:t>
            </a: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Objectives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19487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984669"/>
          </a:xfrm>
        </p:spPr>
        <p:txBody>
          <a:bodyPr>
            <a:normAutofit/>
          </a:bodyPr>
          <a:lstStyle/>
          <a:p>
            <a:pPr marL="0" indent="0">
              <a:buNone/>
            </a:pPr>
            <a:r>
              <a:rPr lang="en-US" sz="2400" b="1" dirty="0">
                <a:solidFill>
                  <a:srgbClr val="59AAE1"/>
                </a:solidFill>
                <a:latin typeface="Arial Narrow" panose="020B0606020202030204" pitchFamily="34" charset="0"/>
              </a:rPr>
              <a:t>BEFORE SESSION</a:t>
            </a:r>
          </a:p>
          <a:p>
            <a:pPr marL="457200" indent="-457200">
              <a:buFont typeface="+mj-lt"/>
              <a:buAutoNum type="arabicPeriod"/>
            </a:pPr>
            <a:r>
              <a:rPr lang="en-US" sz="2400" dirty="0">
                <a:latin typeface="Arial Narrow" panose="020B0606020202030204" pitchFamily="34" charset="0"/>
              </a:rPr>
              <a:t>Visit the Speaker Headquarters, located at the Convention Center in room 6A</a:t>
            </a:r>
          </a:p>
          <a:p>
            <a:pPr marL="457200" indent="-457200">
              <a:buFont typeface="+mj-lt"/>
              <a:buAutoNum type="arabicPeriod"/>
            </a:pPr>
            <a:r>
              <a:rPr lang="en-US" sz="2400" dirty="0">
                <a:latin typeface="Arial Narrow" panose="020B0606020202030204" pitchFamily="34" charset="0"/>
              </a:rPr>
              <a:t>Locate or prepare a brief speaker introduction</a:t>
            </a:r>
          </a:p>
          <a:p>
            <a:pPr marL="857250" lvl="1" indent="-457200">
              <a:buFont typeface="+mj-lt"/>
              <a:buAutoNum type="alphaLcPeriod"/>
            </a:pPr>
            <a:r>
              <a:rPr lang="en-US" dirty="0">
                <a:latin typeface="Arial Narrow" panose="020B0606020202030204" pitchFamily="34" charset="0"/>
              </a:rPr>
              <a:t>Review the speaker introduction (</a:t>
            </a:r>
            <a:r>
              <a:rPr lang="en-US" i="1" dirty="0">
                <a:latin typeface="Arial Narrow" panose="020B0606020202030204" pitchFamily="34" charset="0"/>
              </a:rPr>
              <a:t>this should be an abbreviated version of a speaker biography and found in the mobile app)</a:t>
            </a:r>
            <a:endParaRPr lang="en-US" dirty="0">
              <a:latin typeface="Arial Narrow" panose="020B0606020202030204" pitchFamily="34" charset="0"/>
            </a:endParaRPr>
          </a:p>
          <a:p>
            <a:pPr marL="857250" lvl="1" indent="-457200">
              <a:buFont typeface="+mj-lt"/>
              <a:buAutoNum type="alphaLcPeriod"/>
            </a:pPr>
            <a:r>
              <a:rPr lang="en-US" dirty="0">
                <a:latin typeface="Arial Narrow" panose="020B0606020202030204" pitchFamily="34" charset="0"/>
              </a:rPr>
              <a:t>If </a:t>
            </a:r>
            <a:r>
              <a:rPr lang="en-US" u="sng" dirty="0">
                <a:latin typeface="Arial Narrow" panose="020B0606020202030204" pitchFamily="34" charset="0"/>
              </a:rPr>
              <a:t>no speaker biography is available</a:t>
            </a:r>
            <a:r>
              <a:rPr lang="en-US" dirty="0">
                <a:latin typeface="Arial Narrow" panose="020B0606020202030204" pitchFamily="34" charset="0"/>
              </a:rPr>
              <a:t>, please t</a:t>
            </a:r>
            <a:r>
              <a:rPr lang="en-US" sz="2400" dirty="0">
                <a:latin typeface="Arial Narrow" panose="020B0606020202030204" pitchFamily="34" charset="0"/>
              </a:rPr>
              <a:t>ouch base with the speaker prior to the sessions start to confirm their details</a:t>
            </a:r>
          </a:p>
          <a:p>
            <a:pPr marL="857250" lvl="1" indent="-457200">
              <a:buFont typeface="+mj-lt"/>
              <a:buAutoNum type="alphaLcPeriod"/>
            </a:pPr>
            <a:r>
              <a:rPr lang="en-US" dirty="0">
                <a:latin typeface="Arial Narrow" panose="020B0606020202030204" pitchFamily="34" charset="0"/>
              </a:rPr>
              <a:t>For multi-speaker or panel sessions, please confirm with speakers or panel chair how the introduction flow will work</a:t>
            </a:r>
          </a:p>
          <a:p>
            <a:pPr marL="457200" indent="-457200">
              <a:buFont typeface="+mj-lt"/>
              <a:buAutoNum type="arabicPeriod"/>
            </a:pPr>
            <a:r>
              <a:rPr lang="en-US" sz="2400" dirty="0">
                <a:latin typeface="Arial Narrow" panose="020B0606020202030204" pitchFamily="34" charset="0"/>
              </a:rPr>
              <a:t>If a session is sponsored, please include an acknowledgment in your introduction</a:t>
            </a:r>
          </a:p>
          <a:p>
            <a:pPr marL="457200" indent="-457200">
              <a:buFont typeface="+mj-lt"/>
              <a:buAutoNum type="arabicPeriod"/>
            </a:pPr>
            <a:r>
              <a:rPr lang="en-US" sz="2400" dirty="0">
                <a:latin typeface="Arial Narrow" panose="020B0606020202030204" pitchFamily="34" charset="0"/>
              </a:rPr>
              <a:t>Confirm with speakers how tracking of time will be communicated</a:t>
            </a: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352846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17488"/>
            <a:ext cx="10515600" cy="4984669"/>
          </a:xfrm>
        </p:spPr>
        <p:txBody>
          <a:bodyPr>
            <a:normAutofit/>
          </a:bodyPr>
          <a:lstStyle/>
          <a:p>
            <a:pPr marL="0" indent="0">
              <a:buNone/>
            </a:pPr>
            <a:r>
              <a:rPr lang="en-US" b="1" dirty="0">
                <a:solidFill>
                  <a:srgbClr val="59AAE1"/>
                </a:solidFill>
                <a:latin typeface="Arial Narrow" panose="020B0606020202030204" pitchFamily="34" charset="0"/>
              </a:rPr>
              <a:t>PRIOR TO SESSION START</a:t>
            </a:r>
          </a:p>
          <a:p>
            <a:pPr marL="0" indent="0">
              <a:buNone/>
            </a:pPr>
            <a:endParaRPr lang="en-US" sz="2400" b="1" dirty="0">
              <a:solidFill>
                <a:srgbClr val="59AAE1"/>
              </a:solidFill>
              <a:latin typeface="Arial Narrow" panose="020B0606020202030204" pitchFamily="34" charset="0"/>
            </a:endParaRPr>
          </a:p>
          <a:p>
            <a:pPr marL="457200" indent="-457200">
              <a:spcAft>
                <a:spcPts val="200"/>
              </a:spcAft>
              <a:buFont typeface="+mj-lt"/>
              <a:buAutoNum type="arabicPeriod"/>
            </a:pPr>
            <a:r>
              <a:rPr lang="en-US" sz="2400" dirty="0">
                <a:latin typeface="Arial Narrow" panose="020B0606020202030204" pitchFamily="34" charset="0"/>
              </a:rPr>
              <a:t>Arrive at session room at least 15-20 minutes early</a:t>
            </a:r>
          </a:p>
          <a:p>
            <a:pPr marL="457200" indent="-457200">
              <a:spcAft>
                <a:spcPts val="200"/>
              </a:spcAft>
              <a:buFont typeface="+mj-lt"/>
              <a:buAutoNum type="arabicPeriod"/>
            </a:pPr>
            <a:r>
              <a:rPr lang="en-US" sz="2400" dirty="0">
                <a:latin typeface="Arial Narrow" panose="020B0606020202030204" pitchFamily="34" charset="0"/>
              </a:rPr>
              <a:t>Check-in with speaker(s)</a:t>
            </a:r>
          </a:p>
          <a:p>
            <a:pPr marL="857250" lvl="1" indent="-457200">
              <a:spcAft>
                <a:spcPts val="200"/>
              </a:spcAft>
              <a:buFont typeface="+mj-lt"/>
              <a:buAutoNum type="alphaLcPeriod"/>
            </a:pPr>
            <a:r>
              <a:rPr lang="en-US" dirty="0">
                <a:latin typeface="Arial Narrow" panose="020B0606020202030204" pitchFamily="34" charset="0"/>
              </a:rPr>
              <a:t>Confirm name pronunciations and clarify introduction flow for multi-speaker and panel sessions and confirm bio(s)</a:t>
            </a:r>
          </a:p>
          <a:p>
            <a:pPr marL="857250" lvl="1" indent="-457200">
              <a:spcAft>
                <a:spcPts val="200"/>
              </a:spcAft>
              <a:buFont typeface="+mj-lt"/>
              <a:buAutoNum type="alphaLcPeriod"/>
            </a:pPr>
            <a:r>
              <a:rPr lang="en-US" dirty="0">
                <a:latin typeface="Arial Narrow" panose="020B0606020202030204" pitchFamily="34" charset="0"/>
              </a:rPr>
              <a:t>Ask if questions will be allowed during or at end of presentation and indicate use of microphones in room to pose questions to capture the audio</a:t>
            </a:r>
          </a:p>
          <a:p>
            <a:pPr marL="857250" lvl="1" indent="-457200">
              <a:spcAft>
                <a:spcPts val="200"/>
              </a:spcAft>
              <a:buFont typeface="+mj-lt"/>
              <a:buAutoNum type="alphaLcPeriod"/>
            </a:pPr>
            <a:r>
              <a:rPr lang="en-US" dirty="0">
                <a:latin typeface="Arial Narrow" panose="020B0606020202030204" pitchFamily="34" charset="0"/>
              </a:rPr>
              <a:t>Remind the speaker the Q&amp;A portion is included in the session timing</a:t>
            </a:r>
          </a:p>
          <a:p>
            <a:pPr marL="857250" lvl="1" indent="-457200">
              <a:spcAft>
                <a:spcPts val="200"/>
              </a:spcAft>
              <a:buFont typeface="+mj-lt"/>
              <a:buAutoNum type="alphaLcPeriod"/>
            </a:pPr>
            <a:r>
              <a:rPr lang="en-US" dirty="0">
                <a:latin typeface="Arial Narrow" panose="020B0606020202030204" pitchFamily="34" charset="0"/>
              </a:rPr>
              <a:t>Review how you will communicate upcoming session end timing to keep on schedule</a:t>
            </a: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180746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fontScale="85000" lnSpcReduction="20000"/>
          </a:bodyPr>
          <a:lstStyle/>
          <a:p>
            <a:pPr marL="0" indent="0">
              <a:buNone/>
            </a:pPr>
            <a:r>
              <a:rPr lang="en-US" b="1" dirty="0">
                <a:solidFill>
                  <a:srgbClr val="59AAE1"/>
                </a:solidFill>
                <a:latin typeface="Arial Narrow" panose="020B0606020202030204" pitchFamily="34" charset="0"/>
              </a:rPr>
              <a:t>HOW TO CONTACT AV</a:t>
            </a:r>
            <a:br>
              <a:rPr lang="en-US" sz="2400" dirty="0">
                <a:latin typeface="Arial Narrow" panose="020B0606020202030204" pitchFamily="34" charset="0"/>
              </a:rPr>
            </a:br>
            <a:endParaRPr lang="en-US" sz="1800" dirty="0">
              <a:latin typeface="Arial Narrow" panose="020B0606020202030204" pitchFamily="34" charset="0"/>
            </a:endParaRPr>
          </a:p>
          <a:p>
            <a:pPr marL="0" indent="0">
              <a:spcAft>
                <a:spcPts val="200"/>
              </a:spcAft>
              <a:buNone/>
            </a:pPr>
            <a:r>
              <a:rPr lang="en-US" sz="2400" dirty="0">
                <a:latin typeface="Arial Narrow" panose="020B0606020202030204" pitchFamily="34" charset="0"/>
              </a:rPr>
              <a:t>Potential Issues </a:t>
            </a:r>
          </a:p>
          <a:p>
            <a:pPr marL="857250" lvl="1" indent="-457200">
              <a:spcAft>
                <a:spcPts val="200"/>
              </a:spcAft>
              <a:buFont typeface="+mj-lt"/>
              <a:buAutoNum type="arabicPeriod"/>
            </a:pPr>
            <a:r>
              <a:rPr lang="en-US" dirty="0">
                <a:latin typeface="Arial Narrow" panose="020B0606020202030204" pitchFamily="34" charset="0"/>
              </a:rPr>
              <a:t>AV issues </a:t>
            </a:r>
          </a:p>
          <a:p>
            <a:pPr marL="857250" lvl="1" indent="-457200">
              <a:spcAft>
                <a:spcPts val="200"/>
              </a:spcAft>
              <a:buFont typeface="+mj-lt"/>
              <a:buAutoNum type="arabicPeriod"/>
            </a:pPr>
            <a:r>
              <a:rPr lang="en-US" dirty="0">
                <a:latin typeface="Arial Narrow" panose="020B0606020202030204" pitchFamily="34" charset="0"/>
              </a:rPr>
              <a:t>Speaker concerns</a:t>
            </a:r>
          </a:p>
          <a:p>
            <a:pPr marL="857250" lvl="1" indent="-457200">
              <a:spcAft>
                <a:spcPts val="200"/>
              </a:spcAft>
              <a:buFont typeface="+mj-lt"/>
              <a:buAutoNum type="arabicPeriod"/>
            </a:pPr>
            <a:r>
              <a:rPr lang="en-US" dirty="0">
                <a:latin typeface="Arial Narrow" panose="020B0606020202030204" pitchFamily="34" charset="0"/>
              </a:rPr>
              <a:t>Room filling for potential overflow</a:t>
            </a: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Our AV technicians can be contacted in a variety of ways:</a:t>
            </a:r>
          </a:p>
          <a:p>
            <a:pPr marL="857250" lvl="1" indent="-457200">
              <a:buFont typeface="+mj-lt"/>
              <a:buAutoNum type="alphaLcPeriod"/>
            </a:pPr>
            <a:r>
              <a:rPr lang="en-US" dirty="0">
                <a:latin typeface="Arial Narrow" panose="020B0606020202030204" pitchFamily="34" charset="0"/>
              </a:rPr>
              <a:t>If you experience issues as the session is being set up, press the tech alert button on the laptop in the room. This will ask you to type in the issue and will immediately report the issue and room number to the AV team</a:t>
            </a:r>
          </a:p>
          <a:p>
            <a:pPr marL="857250" lvl="1" indent="-457200">
              <a:buFont typeface="+mj-lt"/>
              <a:buAutoNum type="alphaLcPeriod"/>
            </a:pPr>
            <a:r>
              <a:rPr lang="en-US" dirty="0">
                <a:latin typeface="Arial Narrow" panose="020B0606020202030204" pitchFamily="34" charset="0"/>
              </a:rPr>
              <a:t>Check the hallway for a roaming AV technician stationed in the hallway outside of the presentation room</a:t>
            </a:r>
          </a:p>
          <a:p>
            <a:pPr marL="857250" lvl="1" indent="-457200">
              <a:buFont typeface="+mj-lt"/>
              <a:buAutoNum type="alphaLcPeriod"/>
            </a:pPr>
            <a:r>
              <a:rPr lang="en-US" dirty="0">
                <a:latin typeface="Arial Narrow" panose="020B0606020202030204" pitchFamily="34" charset="0"/>
              </a:rPr>
              <a:t>Text or step outside the room and call our AV tech line at 512.655.3774 and notify of the room and issue. </a:t>
            </a:r>
          </a:p>
          <a:p>
            <a:pPr marL="857250" lvl="1" indent="-457200">
              <a:buFont typeface="+mj-lt"/>
              <a:buAutoNum type="alphaLcPeriod"/>
            </a:pPr>
            <a:endParaRPr lang="en-US" dirty="0">
              <a:latin typeface="Arial Narrow" panose="020B0606020202030204" pitchFamily="34" charset="0"/>
            </a:endParaRPr>
          </a:p>
          <a:p>
            <a:pPr marL="0" lvl="1" indent="0">
              <a:buNone/>
            </a:pPr>
            <a:r>
              <a:rPr lang="en-US" b="1" dirty="0">
                <a:latin typeface="Arial Narrow" panose="020B0606020202030204" pitchFamily="34" charset="0"/>
              </a:rPr>
              <a:t>Please note: </a:t>
            </a:r>
            <a:r>
              <a:rPr lang="en-US" dirty="0">
                <a:latin typeface="Arial Narrow" panose="020B0606020202030204" pitchFamily="34" charset="0"/>
              </a:rPr>
              <a:t>Room layouts cannot be changed – these are set to accommodate the rooms for the week.</a:t>
            </a: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Troubleshooting</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122695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59AAE1"/>
                </a:solidFill>
                <a:latin typeface="Arial Narrow" panose="020B0606020202030204" pitchFamily="34" charset="0"/>
              </a:rPr>
              <a:t>AS ATTENDEES ARRIVE</a:t>
            </a:r>
            <a:br>
              <a:rPr lang="en-US" sz="2400" dirty="0">
                <a:latin typeface="Arial Narrow" panose="020B0606020202030204" pitchFamily="34" charset="0"/>
              </a:rPr>
            </a:br>
            <a:endParaRPr lang="en-US" sz="1800" dirty="0">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As the room starts filling and concerns arise about potential overflow of room capacity</a:t>
            </a:r>
          </a:p>
          <a:p>
            <a:pPr marL="857250" lvl="1" indent="-457200">
              <a:buFont typeface="+mj-lt"/>
              <a:buAutoNum type="alphaLcPeriod"/>
            </a:pPr>
            <a:r>
              <a:rPr lang="en-US" dirty="0">
                <a:latin typeface="Arial Narrow" panose="020B0606020202030204" pitchFamily="34" charset="0"/>
              </a:rPr>
              <a:t>Notify AV of a potential overflow room</a:t>
            </a:r>
          </a:p>
          <a:p>
            <a:pPr marL="857250" lvl="1" indent="-457200">
              <a:buFont typeface="+mj-lt"/>
              <a:buAutoNum type="alphaLcPeriod"/>
            </a:pPr>
            <a:r>
              <a:rPr lang="en-US" dirty="0">
                <a:latin typeface="Arial Narrow" panose="020B0606020202030204" pitchFamily="34" charset="0"/>
              </a:rPr>
              <a:t>Make an announcement for people to move in and up to fill to their comfort level</a:t>
            </a:r>
          </a:p>
          <a:p>
            <a:pPr marL="857250" lvl="1" indent="-457200">
              <a:buFont typeface="+mj-lt"/>
              <a:buAutoNum type="alphaLcPeriod"/>
            </a:pPr>
            <a:r>
              <a:rPr lang="en-US" dirty="0">
                <a:latin typeface="Arial Narrow" panose="020B0606020202030204" pitchFamily="34" charset="0"/>
              </a:rPr>
              <a:t>AV staff will arrive to assist and direct people to overflow viewing if needed. </a:t>
            </a: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69180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59AAE1"/>
                </a:solidFill>
                <a:latin typeface="Arial Narrow" panose="020B0606020202030204" pitchFamily="34" charset="0"/>
              </a:rPr>
              <a:t>START OF SESSION</a:t>
            </a:r>
          </a:p>
          <a:p>
            <a:pPr marL="0" indent="0">
              <a:buNone/>
            </a:pPr>
            <a:endParaRPr lang="en-US" sz="1800" dirty="0">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Welcome</a:t>
            </a:r>
          </a:p>
          <a:p>
            <a:pPr marL="457200" indent="-457200">
              <a:buFont typeface="+mj-lt"/>
              <a:buAutoNum type="arabicPeriod"/>
            </a:pPr>
            <a:r>
              <a:rPr lang="en-US" sz="2400" dirty="0">
                <a:latin typeface="Arial Narrow" panose="020B0606020202030204" pitchFamily="34" charset="0"/>
              </a:rPr>
              <a:t>Introduce yourself as moderator (name only)</a:t>
            </a:r>
          </a:p>
          <a:p>
            <a:pPr marL="457200" indent="-457200">
              <a:buFont typeface="+mj-lt"/>
              <a:buAutoNum type="arabicPeriod"/>
            </a:pPr>
            <a:r>
              <a:rPr lang="en-US" sz="2400" dirty="0">
                <a:latin typeface="Arial Narrow" panose="020B0606020202030204" pitchFamily="34" charset="0"/>
              </a:rPr>
              <a:t>Thank session sponsors (if any)</a:t>
            </a:r>
          </a:p>
          <a:p>
            <a:pPr marL="457200" indent="-457200">
              <a:buFont typeface="+mj-lt"/>
              <a:buAutoNum type="arabicPeriod"/>
            </a:pPr>
            <a:r>
              <a:rPr lang="en-US" sz="2400" dirty="0">
                <a:latin typeface="Arial Narrow" panose="020B0606020202030204" pitchFamily="34" charset="0"/>
              </a:rPr>
              <a:t>Ask attendees to turn cell phones to vibrate</a:t>
            </a:r>
          </a:p>
          <a:p>
            <a:pPr marL="457200" indent="-457200">
              <a:buFont typeface="+mj-lt"/>
              <a:buAutoNum type="arabicPeriod"/>
            </a:pPr>
            <a:r>
              <a:rPr lang="en-US" sz="2400" dirty="0">
                <a:latin typeface="Arial Narrow" panose="020B0606020202030204" pitchFamily="34" charset="0"/>
              </a:rPr>
              <a:t>Identify exits paths</a:t>
            </a:r>
          </a:p>
          <a:p>
            <a:pPr marL="457200" indent="-457200">
              <a:buFont typeface="+mj-lt"/>
              <a:buAutoNum type="arabicPeriod"/>
            </a:pPr>
            <a:r>
              <a:rPr lang="en-US" sz="2400" dirty="0">
                <a:latin typeface="Arial Narrow" panose="020B0606020202030204" pitchFamily="34" charset="0"/>
              </a:rPr>
              <a:t>Introduce speaker(s)</a:t>
            </a: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38940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672308"/>
            <a:ext cx="10515600" cy="4702775"/>
          </a:xfrm>
        </p:spPr>
        <p:txBody>
          <a:bodyPr>
            <a:normAutofit fontScale="92500" lnSpcReduction="10000"/>
          </a:bodyPr>
          <a:lstStyle/>
          <a:p>
            <a:pPr marL="0" indent="0">
              <a:buNone/>
            </a:pPr>
            <a:r>
              <a:rPr lang="en-US" sz="2600" b="1" dirty="0">
                <a:solidFill>
                  <a:srgbClr val="59AAE1"/>
                </a:solidFill>
                <a:latin typeface="Arial Narrow" panose="020B0606020202030204" pitchFamily="34" charset="0"/>
              </a:rPr>
              <a:t>DURING THE SESSION</a:t>
            </a:r>
          </a:p>
          <a:p>
            <a:pPr marL="0" indent="0">
              <a:buNone/>
            </a:pPr>
            <a:endParaRPr lang="en-US" sz="2400" dirty="0">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Troubleshoot as issues arise</a:t>
            </a:r>
          </a:p>
          <a:p>
            <a:pPr marL="457200" indent="-457200">
              <a:buFont typeface="+mj-lt"/>
              <a:buAutoNum type="arabicPeriod"/>
            </a:pPr>
            <a:r>
              <a:rPr lang="en-US" sz="2400" dirty="0">
                <a:latin typeface="Arial Narrow" panose="020B0606020202030204" pitchFamily="34" charset="0"/>
              </a:rPr>
              <a:t>Keep session on time </a:t>
            </a:r>
          </a:p>
          <a:p>
            <a:pPr marL="457200" indent="-457200">
              <a:buFont typeface="+mj-lt"/>
              <a:buAutoNum type="arabicPeriod"/>
            </a:pPr>
            <a:endParaRPr lang="en-US" sz="2400" dirty="0">
              <a:latin typeface="Arial Narrow" panose="020B0606020202030204" pitchFamily="34" charset="0"/>
            </a:endParaRPr>
          </a:p>
          <a:p>
            <a:pPr marL="0" indent="0">
              <a:buNone/>
            </a:pPr>
            <a:r>
              <a:rPr lang="en-US" sz="2600" b="1" dirty="0">
                <a:solidFill>
                  <a:srgbClr val="59AAE1"/>
                </a:solidFill>
                <a:latin typeface="Arial Narrow" panose="020B0606020202030204" pitchFamily="34" charset="0"/>
              </a:rPr>
              <a:t>AFTER THE SESSION</a:t>
            </a:r>
          </a:p>
          <a:p>
            <a:pPr marL="0" indent="0">
              <a:buNone/>
            </a:pPr>
            <a:endParaRPr lang="en-US" sz="2400" dirty="0">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Thank session sponsors and speakers</a:t>
            </a:r>
          </a:p>
          <a:p>
            <a:pPr marL="457200" indent="-457200">
              <a:buFont typeface="+mj-lt"/>
              <a:buAutoNum type="arabicPeriod"/>
            </a:pPr>
            <a:r>
              <a:rPr lang="en-US" sz="2400" dirty="0">
                <a:latin typeface="Arial Narrow" panose="020B0606020202030204" pitchFamily="34" charset="0"/>
              </a:rPr>
              <a:t>Remind attendees to complete session evaluations located in mobile app – this is critical to help the planning groups identify relevant content for the program.</a:t>
            </a:r>
          </a:p>
          <a:p>
            <a:pPr marL="457200" indent="-457200">
              <a:buFont typeface="+mj-lt"/>
              <a:buAutoNum type="arabicPeriod"/>
            </a:pPr>
            <a:r>
              <a:rPr lang="en-US" sz="2400" dirty="0">
                <a:latin typeface="Arial Narrow" panose="020B0606020202030204" pitchFamily="34" charset="0"/>
              </a:rPr>
              <a:t>Tell attendees to check out the Solutions Center (</a:t>
            </a:r>
            <a:r>
              <a:rPr lang="en-US" sz="2400" i="1" dirty="0">
                <a:latin typeface="Arial Narrow" panose="020B0606020202030204" pitchFamily="34" charset="0"/>
              </a:rPr>
              <a:t>Thursdays and Fridays</a:t>
            </a:r>
            <a:r>
              <a:rPr lang="en-US" sz="2400" dirty="0">
                <a:latin typeface="Arial Narrow" panose="020B0606020202030204" pitchFamily="34" charset="0"/>
              </a:rPr>
              <a:t>)</a:t>
            </a:r>
          </a:p>
          <a:p>
            <a:pPr marL="457200" indent="-457200">
              <a:buFont typeface="+mj-lt"/>
              <a:buAutoNum type="arabicPeriod"/>
            </a:pPr>
            <a:r>
              <a:rPr lang="en-US" sz="2400" dirty="0">
                <a:latin typeface="Arial Narrow" panose="020B0606020202030204" pitchFamily="34" charset="0"/>
              </a:rPr>
              <a:t>Complete the session evaluation </a:t>
            </a:r>
            <a:endParaRPr lang="en-US" sz="1800" dirty="0">
              <a:latin typeface="Arial Narrow" panose="020B0606020202030204" pitchFamily="34" charset="0"/>
            </a:endParaRP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138318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672308"/>
            <a:ext cx="10515600" cy="4702775"/>
          </a:xfrm>
        </p:spPr>
        <p:txBody>
          <a:bodyPr>
            <a:normAutofit/>
          </a:bodyPr>
          <a:lstStyle/>
          <a:p>
            <a:pPr marL="0" indent="0">
              <a:buNone/>
            </a:pPr>
            <a:r>
              <a:rPr lang="en-US" sz="2600" b="1" dirty="0">
                <a:solidFill>
                  <a:srgbClr val="59AAE1"/>
                </a:solidFill>
                <a:latin typeface="Arial Narrow" panose="020B0606020202030204" pitchFamily="34" charset="0"/>
              </a:rPr>
              <a:t>LIMITED LIVESTREAMING</a:t>
            </a:r>
          </a:p>
          <a:p>
            <a:pPr marL="0" indent="0">
              <a:buNone/>
            </a:pPr>
            <a:endParaRPr lang="en-US" sz="2400" dirty="0">
              <a:latin typeface="Arial Narrow" panose="020B0606020202030204" pitchFamily="34" charset="0"/>
            </a:endParaRPr>
          </a:p>
          <a:p>
            <a:pPr>
              <a:buFont typeface="Wingdings" panose="05000000000000000000" pitchFamily="2" charset="2"/>
              <a:buChar char="§"/>
            </a:pPr>
            <a:r>
              <a:rPr lang="en-US" sz="2400" dirty="0">
                <a:latin typeface="Arial Narrow" panose="020B0606020202030204" pitchFamily="34" charset="0"/>
              </a:rPr>
              <a:t>A limited number of sessions will be livestreamed from Austin, Texas and available for virtual participation. </a:t>
            </a:r>
          </a:p>
          <a:p>
            <a:pPr>
              <a:buFont typeface="Wingdings" panose="05000000000000000000" pitchFamily="2" charset="2"/>
              <a:buChar char="§"/>
            </a:pPr>
            <a:r>
              <a:rPr lang="en-US" sz="2400" dirty="0">
                <a:latin typeface="Arial Narrow" panose="020B0606020202030204" pitchFamily="34" charset="0"/>
              </a:rPr>
              <a:t>Each livestreamed session will have an ACVIM staff member as a virtual moderator, please connect with them prior to the start of the session. </a:t>
            </a:r>
          </a:p>
          <a:p>
            <a:pPr marL="457200" indent="-457200">
              <a:buFont typeface="+mj-lt"/>
              <a:buAutoNum type="arabicPeriod"/>
            </a:pPr>
            <a:endParaRPr lang="en-US" sz="2400" dirty="0">
              <a:latin typeface="Arial Narrow" panose="020B0606020202030204" pitchFamily="34" charset="0"/>
            </a:endParaRPr>
          </a:p>
        </p:txBody>
      </p:sp>
      <p:pic>
        <p:nvPicPr>
          <p:cNvPr id="4" name="Picture 3">
            <a:extLst>
              <a:ext uri="{FF2B5EF4-FFF2-40B4-BE49-F238E27FC236}">
                <a16:creationId xmlns:a16="http://schemas.microsoft.com/office/drawing/2014/main" id="{FA24C513-E943-49C8-973D-D5F245411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96" b="74081"/>
          <a:stretch/>
        </p:blipFill>
        <p:spPr>
          <a:xfrm>
            <a:off x="0" y="-63610"/>
            <a:ext cx="12192000" cy="1218155"/>
          </a:xfrm>
          <a:prstGeom prst="rect">
            <a:avLst/>
          </a:prstGeom>
        </p:spPr>
      </p:pic>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Livestreaming</a:t>
            </a:r>
          </a:p>
        </p:txBody>
      </p:sp>
      <p:sp>
        <p:nvSpPr>
          <p:cNvPr id="5" name="Rectangle 4">
            <a:extLst>
              <a:ext uri="{FF2B5EF4-FFF2-40B4-BE49-F238E27FC236}">
                <a16:creationId xmlns:a16="http://schemas.microsoft.com/office/drawing/2014/main" id="{2B7D1B2D-535C-477D-B467-C66CF3D81D0A}"/>
              </a:ext>
            </a:extLst>
          </p:cNvPr>
          <p:cNvSpPr/>
          <p:nvPr/>
        </p:nvSpPr>
        <p:spPr>
          <a:xfrm flipV="1">
            <a:off x="0" y="1077083"/>
            <a:ext cx="12192000" cy="76178"/>
          </a:xfrm>
          <a:prstGeom prst="rect">
            <a:avLst/>
          </a:prstGeom>
          <a:solidFill>
            <a:srgbClr val="BB1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pic>
        <p:nvPicPr>
          <p:cNvPr id="6" name="Graphic 5">
            <a:extLst>
              <a:ext uri="{FF2B5EF4-FFF2-40B4-BE49-F238E27FC236}">
                <a16:creationId xmlns:a16="http://schemas.microsoft.com/office/drawing/2014/main" id="{AB91AFD2-1735-40DB-B9FD-823D9343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1916902952"/>
      </p:ext>
    </p:extLst>
  </p:cSld>
  <p:clrMapOvr>
    <a:masterClrMapping/>
  </p:clrMapOvr>
</p:sld>
</file>

<file path=ppt/theme/theme1.xml><?xml version="1.0" encoding="utf-8"?>
<a:theme xmlns:a="http://schemas.openxmlformats.org/drawingml/2006/main" name="ACVIM_General 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CVIM_General 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ACVIM_General PP</Template>
  <TotalTime>137</TotalTime>
  <Words>1568</Words>
  <Application>Microsoft Office PowerPoint</Application>
  <PresentationFormat>Widescreen</PresentationFormat>
  <Paragraphs>124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Narrow</vt:lpstr>
      <vt:lpstr>Calibri</vt:lpstr>
      <vt:lpstr>Calibri Light</vt:lpstr>
      <vt:lpstr>Times New Roman</vt:lpstr>
      <vt:lpstr>Wingdings</vt:lpstr>
      <vt:lpstr>ACVIM_General PP</vt:lpstr>
      <vt:lpstr>1_ACVIM_General PP</vt:lpstr>
      <vt:lpstr>Scientific Session Moderator Training</vt:lpstr>
      <vt:lpstr>Objectives</vt:lpstr>
      <vt:lpstr>Responsibilities</vt:lpstr>
      <vt:lpstr>Responsibilities</vt:lpstr>
      <vt:lpstr>Troubleshooting</vt:lpstr>
      <vt:lpstr>Responsibilities</vt:lpstr>
      <vt:lpstr>Responsibilities</vt:lpstr>
      <vt:lpstr>Responsibilities</vt:lpstr>
      <vt:lpstr>Livestreaming</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Session Moderator Training</dc:title>
  <dc:creator>Leventhal</dc:creator>
  <cp:lastModifiedBy>Ivy Leventhal</cp:lastModifiedBy>
  <cp:revision>40</cp:revision>
  <dcterms:created xsi:type="dcterms:W3CDTF">2019-04-30T17:24:58Z</dcterms:created>
  <dcterms:modified xsi:type="dcterms:W3CDTF">2022-06-22T04:34:53Z</dcterms:modified>
</cp:coreProperties>
</file>