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4" r:id="rId3"/>
    <p:sldId id="265" r:id="rId4"/>
    <p:sldId id="266" r:id="rId5"/>
    <p:sldId id="267" r:id="rId6"/>
    <p:sldId id="268" r:id="rId7"/>
    <p:sldId id="271" r:id="rId8"/>
    <p:sldId id="272" r:id="rId9"/>
    <p:sldId id="273" r:id="rId10"/>
    <p:sldId id="27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CD644-B97E-92D2-F23F-C6FD7664AAEC}" name="Ivy Leventhal" initials="IL" userId="S::ivy@acvim.org::7a9e408b-eb3f-4c2d-ad32-00569d2d6a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F3F"/>
    <a:srgbClr val="3D5E93"/>
    <a:srgbClr val="98002E"/>
    <a:srgbClr val="BFD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1" autoAdjust="0"/>
    <p:restoredTop sz="86289" autoAdjust="0"/>
  </p:normalViewPr>
  <p:slideViewPr>
    <p:cSldViewPr snapToGrid="0">
      <p:cViewPr varScale="1">
        <p:scale>
          <a:sx n="63" d="100"/>
          <a:sy n="63"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61171-01AE-48E8-A149-FDB71EF355BF}" type="datetimeFigureOut">
              <a:rPr lang="en-US" smtClean="0"/>
              <a:t>6/9/2023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6CBF7-C93C-45E6-B6D6-226BD59FD6CD}" type="slidenum">
              <a:rPr lang="en-US" smtClean="0"/>
              <a:t>‹#›</a:t>
            </a:fld>
            <a:endParaRPr lang="en-US"/>
          </a:p>
        </p:txBody>
      </p:sp>
    </p:spTree>
    <p:extLst>
      <p:ext uri="{BB962C8B-B14F-4D97-AF65-F5344CB8AC3E}">
        <p14:creationId xmlns:p14="http://schemas.microsoft.com/office/powerpoint/2010/main" val="121858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0CE6CBF7-C93C-45E6-B6D6-226BD59FD6CD}" type="slidenum">
              <a:rPr lang="en-US" smtClean="0"/>
              <a:t>1</a:t>
            </a:fld>
            <a:endParaRPr lang="en-US"/>
          </a:p>
        </p:txBody>
      </p:sp>
    </p:spTree>
    <p:extLst>
      <p:ext uri="{BB962C8B-B14F-4D97-AF65-F5344CB8AC3E}">
        <p14:creationId xmlns:p14="http://schemas.microsoft.com/office/powerpoint/2010/main" val="21776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If you have additional questions, stop in the Speaker Headquarters and speak with ACVIM staff</a:t>
            </a:r>
            <a:r>
              <a:rPr lang="en-US" baseline="0" dirty="0">
                <a:latin typeface="Arial Narrow" panose="020B0606020202030204" pitchFamily="34" charset="0"/>
              </a:rPr>
              <a:t> and AV assistance</a:t>
            </a:r>
            <a:r>
              <a:rPr lang="en-US" dirty="0">
                <a:latin typeface="Arial Narrow" panose="020B0606020202030204" pitchFamily="34" charset="0"/>
              </a:rPr>
              <a:t>. And remember, the Speaker Headquarters is for you too. You can stop by for a refreshment, to relax or to talk with staff. </a:t>
            </a:r>
          </a:p>
        </p:txBody>
      </p:sp>
      <p:sp>
        <p:nvSpPr>
          <p:cNvPr id="4" name="Slide Number Placeholder 3"/>
          <p:cNvSpPr>
            <a:spLocks noGrp="1"/>
          </p:cNvSpPr>
          <p:nvPr>
            <p:ph type="sldNum" sz="quarter" idx="10"/>
          </p:nvPr>
        </p:nvSpPr>
        <p:spPr/>
        <p:txBody>
          <a:bodyPr/>
          <a:lstStyle/>
          <a:p>
            <a:fld id="{0CE6CBF7-C93C-45E6-B6D6-226BD59FD6CD}" type="slidenum">
              <a:rPr lang="en-US" smtClean="0"/>
              <a:t>10</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CE6CBF7-C93C-45E6-B6D6-226BD59FD6CD}" type="slidenum">
              <a:rPr lang="en-US" smtClean="0"/>
              <a:t>11</a:t>
            </a:fld>
            <a:endParaRPr lang="en-US"/>
          </a:p>
        </p:txBody>
      </p:sp>
    </p:spTree>
    <p:extLst>
      <p:ext uri="{BB962C8B-B14F-4D97-AF65-F5344CB8AC3E}">
        <p14:creationId xmlns:p14="http://schemas.microsoft.com/office/powerpoint/2010/main" val="117114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The goal of this </a:t>
            </a:r>
            <a:r>
              <a:rPr lang="en-US" dirty="0" err="1">
                <a:latin typeface="Arial Narrow" panose="020B0606020202030204" pitchFamily="34" charset="0"/>
              </a:rPr>
              <a:t>onDemand</a:t>
            </a:r>
            <a:r>
              <a:rPr lang="en-US" dirty="0">
                <a:latin typeface="Arial Narrow" panose="020B0606020202030204" pitchFamily="34" charset="0"/>
              </a:rPr>
              <a:t> Research Abstract moderator training is to help you understand the responsibilities that are required of you. In addition, it will point out the resources that are specific to Research Abstract sessions. </a:t>
            </a:r>
          </a:p>
        </p:txBody>
      </p:sp>
      <p:sp>
        <p:nvSpPr>
          <p:cNvPr id="4" name="Slide Number Placeholder 3"/>
          <p:cNvSpPr>
            <a:spLocks noGrp="1"/>
          </p:cNvSpPr>
          <p:nvPr>
            <p:ph type="sldNum" sz="quarter" idx="10"/>
          </p:nvPr>
        </p:nvSpPr>
        <p:spPr/>
        <p:txBody>
          <a:bodyPr/>
          <a:lstStyle/>
          <a:p>
            <a:fld id="{0CE6CBF7-C93C-45E6-B6D6-226BD59FD6CD}" type="slidenum">
              <a:rPr lang="en-US" smtClean="0"/>
              <a:t>2</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Before your session, please check the printed program or mobile app to determine if your session is sponsored. </a:t>
            </a:r>
          </a:p>
          <a:p>
            <a:endParaRPr lang="en-US" dirty="0">
              <a:latin typeface="Arial Narrow" panose="020B0606020202030204" pitchFamily="34" charset="0"/>
            </a:endParaRPr>
          </a:p>
          <a:p>
            <a:r>
              <a:rPr lang="en-US" dirty="0">
                <a:latin typeface="Arial Narrow" panose="020B0606020202030204" pitchFamily="34" charset="0"/>
              </a:rPr>
              <a:t>Please arrive at the session room at least 15 minutes early. You may have to wait in the hall until the room clears out but it’s better to be early than late in this situation. When the room is clear you can check the lighting, make sure the microphone, laser pointer and laptop are all working. Also, the speaker timer should be reset for your session by the AV team.  If you find a problem in any of these areas, contact AV </a:t>
            </a:r>
            <a:r>
              <a:rPr lang="en-US" sz="1800" i="0" dirty="0">
                <a:effectLst/>
                <a:latin typeface="Arial Narrow" panose="020B0606020202030204" pitchFamily="34" charset="0"/>
                <a:ea typeface="Calibri" panose="020F0502020204030204" pitchFamily="34" charset="0"/>
                <a:cs typeface="Times New Roman" panose="02020603050405020304" pitchFamily="18" charset="0"/>
              </a:rPr>
              <a:t>through the help button on the presenter computer, speaking with the AV technician that is located in the hallway outside of the presentation room, or following the sign located in the hallway with AV contact information</a:t>
            </a:r>
            <a:r>
              <a:rPr lang="en-US" dirty="0">
                <a:latin typeface="Arial Narrow" panose="020B0606020202030204" pitchFamily="34" charset="0"/>
              </a:rPr>
              <a:t>.  An AV staff person will come to the room and fix the problem.</a:t>
            </a:r>
          </a:p>
        </p:txBody>
      </p:sp>
      <p:sp>
        <p:nvSpPr>
          <p:cNvPr id="4" name="Slide Number Placeholder 3"/>
          <p:cNvSpPr>
            <a:spLocks noGrp="1"/>
          </p:cNvSpPr>
          <p:nvPr>
            <p:ph type="sldNum" sz="quarter" idx="10"/>
          </p:nvPr>
        </p:nvSpPr>
        <p:spPr/>
        <p:txBody>
          <a:bodyPr/>
          <a:lstStyle/>
          <a:p>
            <a:fld id="{0CE6CBF7-C93C-45E6-B6D6-226BD59FD6CD}" type="slidenum">
              <a:rPr lang="en-US" smtClean="0"/>
              <a:t>3</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As the attendees arrive, it is a best practice to greet them at the door if possible.  Education research shows that the simple act of greeting attendees makes them feel at ease and increases participation. It also allows you to ask them to sit near the front of the room.  If the room begins to fill and it looks as if there will be more people than seats, contact the AV staff immediately. The AV staff will direct the attendees to an overflow room where they will be able to hear the presentation. </a:t>
            </a:r>
          </a:p>
        </p:txBody>
      </p:sp>
      <p:sp>
        <p:nvSpPr>
          <p:cNvPr id="4" name="Slide Number Placeholder 3"/>
          <p:cNvSpPr>
            <a:spLocks noGrp="1"/>
          </p:cNvSpPr>
          <p:nvPr>
            <p:ph type="sldNum" sz="quarter" idx="10"/>
          </p:nvPr>
        </p:nvSpPr>
        <p:spPr/>
        <p:txBody>
          <a:bodyPr/>
          <a:lstStyle/>
          <a:p>
            <a:fld id="{0CE6CBF7-C93C-45E6-B6D6-226BD59FD6CD}" type="slidenum">
              <a:rPr lang="en-US" smtClean="0"/>
              <a:t>4</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Your opening sets the tone for the session. If the session is sponsored, please thank the sponsor. For example you could say something like “I would like to thank XYZ company for sponsoring this session.”  Remind the attendees to turn their cell phones to vibrate and inform them when they can ask questions.  Then tell the audience thanks for coming and now we’ll begin.</a:t>
            </a:r>
          </a:p>
          <a:p>
            <a:endParaRPr lang="en-US" dirty="0">
              <a:latin typeface="Arial Narrow" panose="020B0606020202030204" pitchFamily="34" charset="0"/>
            </a:endParaRPr>
          </a:p>
          <a:p>
            <a:r>
              <a:rPr lang="en-US" dirty="0">
                <a:latin typeface="Arial Narrow" panose="020B0606020202030204" pitchFamily="34" charset="0"/>
              </a:rPr>
              <a:t>The speakers will have the timer to keep them on track. The first 10 minutes of the talk will be informative and the last five minutes is for Q&amp;A. You may want to have a question ready in case no one speaks up.</a:t>
            </a:r>
          </a:p>
          <a:p>
            <a:endParaRPr lang="en-US" dirty="0">
              <a:latin typeface="Arial Narrow" panose="020B0606020202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Narrow" panose="020B0606020202030204" pitchFamily="34" charset="0"/>
              </a:rPr>
              <a:t>Judging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If you are a judge, make sure to use the score tracking sheet to help you complete the evaluations</a:t>
            </a:r>
            <a:r>
              <a:rPr lang="en-US" baseline="0" dirty="0">
                <a:latin typeface="Arial Narrow" panose="020B0606020202030204" pitchFamily="34" charset="0"/>
              </a:rPr>
              <a:t> </a:t>
            </a:r>
            <a:r>
              <a:rPr lang="en-US" dirty="0">
                <a:latin typeface="Arial Narrow" panose="020B0606020202030204" pitchFamily="34" charset="0"/>
              </a:rPr>
              <a:t>at a later time.</a:t>
            </a:r>
          </a:p>
        </p:txBody>
      </p:sp>
      <p:sp>
        <p:nvSpPr>
          <p:cNvPr id="4" name="Slide Number Placeholder 3"/>
          <p:cNvSpPr>
            <a:spLocks noGrp="1"/>
          </p:cNvSpPr>
          <p:nvPr>
            <p:ph type="sldNum" sz="quarter" idx="10"/>
          </p:nvPr>
        </p:nvSpPr>
        <p:spPr/>
        <p:txBody>
          <a:bodyPr/>
          <a:lstStyle/>
          <a:p>
            <a:fld id="{0CE6CBF7-C93C-45E6-B6D6-226BD59FD6CD}" type="slidenum">
              <a:rPr lang="en-US" smtClean="0"/>
              <a:t>5</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At the end of the session, make sure to thank any sponsors and the speakers. Remind the attendees to complete the session evaluations. The session evaluations are in the mobile app and in the online schedule in the Resource Center. On Thursday and Friday, you can recommend attendees to check out the Solutions Center (ACVIM term for</a:t>
            </a:r>
            <a:r>
              <a:rPr lang="en-US" baseline="0" dirty="0">
                <a:latin typeface="Arial Narrow" panose="020B0606020202030204" pitchFamily="34" charset="0"/>
              </a:rPr>
              <a:t> the </a:t>
            </a:r>
            <a:r>
              <a:rPr lang="en-US" dirty="0">
                <a:latin typeface="Arial Narrow" panose="020B0606020202030204" pitchFamily="34" charset="0"/>
              </a:rPr>
              <a:t>Exhibit Hall).</a:t>
            </a:r>
          </a:p>
          <a:p>
            <a:endParaRPr lang="en-US" dirty="0">
              <a:latin typeface="Arial Narrow" panose="020B0606020202030204" pitchFamily="34" charset="0"/>
            </a:endParaRPr>
          </a:p>
          <a:p>
            <a:r>
              <a:rPr lang="en-US" dirty="0">
                <a:latin typeface="Arial Narrow" panose="020B0606020202030204" pitchFamily="34" charset="0"/>
              </a:rPr>
              <a:t>If you are a session judge, you can access the evaluation form from the online schedule in the Resource Center to enter scores.</a:t>
            </a:r>
          </a:p>
        </p:txBody>
      </p:sp>
      <p:sp>
        <p:nvSpPr>
          <p:cNvPr id="4" name="Slide Number Placeholder 3"/>
          <p:cNvSpPr>
            <a:spLocks noGrp="1"/>
          </p:cNvSpPr>
          <p:nvPr>
            <p:ph type="sldNum" sz="quarter" idx="10"/>
          </p:nvPr>
        </p:nvSpPr>
        <p:spPr/>
        <p:txBody>
          <a:bodyPr/>
          <a:lstStyle/>
          <a:p>
            <a:fld id="{0CE6CBF7-C93C-45E6-B6D6-226BD59FD6CD}" type="slidenum">
              <a:rPr lang="en-US" smtClean="0"/>
              <a:t>6</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Unless otherwise noted, oral Research Abstract presentation time is 15 minutes. On the timer, the green button will light up and begin with 10 (for 10 minutes). When the yellow button lights, it means the speaker should wrap up and ask if the audience has any questions. When the red button lights up you are out of time and must leave the front of the room.</a:t>
            </a:r>
          </a:p>
        </p:txBody>
      </p:sp>
      <p:sp>
        <p:nvSpPr>
          <p:cNvPr id="4" name="Slide Number Placeholder 3"/>
          <p:cNvSpPr>
            <a:spLocks noGrp="1"/>
          </p:cNvSpPr>
          <p:nvPr>
            <p:ph type="sldNum" sz="quarter" idx="10"/>
          </p:nvPr>
        </p:nvSpPr>
        <p:spPr/>
        <p:txBody>
          <a:bodyPr/>
          <a:lstStyle/>
          <a:p>
            <a:fld id="{0CE6CBF7-C93C-45E6-B6D6-226BD59FD6CD}" type="slidenum">
              <a:rPr lang="en-US" smtClean="0"/>
              <a:t>7</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FF00"/>
                </a:solidFill>
                <a:latin typeface="Arial Narrow" panose="020B0606020202030204" pitchFamily="34" charset="0"/>
              </a:rPr>
              <a:t>AV</a:t>
            </a:r>
            <a:r>
              <a:rPr lang="en-US" b="0" baseline="0" dirty="0">
                <a:solidFill>
                  <a:srgbClr val="FFFF00"/>
                </a:solidFill>
                <a:latin typeface="Arial Narrow" panose="020B0606020202030204" pitchFamily="34" charset="0"/>
              </a:rPr>
              <a:t> is at all the Research Abstract rooms prior to start to help the moderators and the 1</a:t>
            </a:r>
            <a:r>
              <a:rPr lang="en-US" b="0" baseline="30000" dirty="0">
                <a:solidFill>
                  <a:srgbClr val="FFFF00"/>
                </a:solidFill>
                <a:latin typeface="Arial Narrow" panose="020B0606020202030204" pitchFamily="34" charset="0"/>
              </a:rPr>
              <a:t>st</a:t>
            </a:r>
            <a:r>
              <a:rPr lang="en-US" b="0" baseline="0" dirty="0">
                <a:solidFill>
                  <a:srgbClr val="FFFF00"/>
                </a:solidFill>
                <a:latin typeface="Arial Narrow" panose="020B0606020202030204" pitchFamily="34" charset="0"/>
              </a:rPr>
              <a:t> few speakers to work the timer. If they’re not in the room, they should be in the hall. Contact them if you need them. They will make sure to reset the timer for15 minutes. (Green = 10 minutes, yellow = 5 minutes and red signals the end of the session.</a:t>
            </a:r>
          </a:p>
          <a:p>
            <a:endParaRPr lang="en-US" b="0" baseline="0" dirty="0">
              <a:solidFill>
                <a:srgbClr val="FFFF00"/>
              </a:solidFill>
              <a:latin typeface="Arial Narrow" panose="020B0606020202030204" pitchFamily="34" charset="0"/>
            </a:endParaRPr>
          </a:p>
          <a:p>
            <a:r>
              <a:rPr lang="en-US" b="0" baseline="0" dirty="0">
                <a:solidFill>
                  <a:srgbClr val="FFFF00"/>
                </a:solidFill>
                <a:latin typeface="Arial Narrow" panose="020B0606020202030204" pitchFamily="34" charset="0"/>
              </a:rPr>
              <a:t>Tell the speaker to press the Start button to begin the timer.</a:t>
            </a:r>
          </a:p>
        </p:txBody>
      </p:sp>
      <p:sp>
        <p:nvSpPr>
          <p:cNvPr id="4" name="Slide Number Placeholder 3"/>
          <p:cNvSpPr>
            <a:spLocks noGrp="1"/>
          </p:cNvSpPr>
          <p:nvPr>
            <p:ph type="sldNum" sz="quarter" idx="10"/>
          </p:nvPr>
        </p:nvSpPr>
        <p:spPr/>
        <p:txBody>
          <a:bodyPr/>
          <a:lstStyle/>
          <a:p>
            <a:fld id="{0CE6CBF7-C93C-45E6-B6D6-226BD59FD6CD}" type="slidenum">
              <a:rPr lang="en-US" smtClean="0"/>
              <a:t>8</a:t>
            </a:fld>
            <a:endParaRPr lang="en-US"/>
          </a:p>
        </p:txBody>
      </p:sp>
    </p:spTree>
    <p:extLst>
      <p:ext uri="{BB962C8B-B14F-4D97-AF65-F5344CB8AC3E}">
        <p14:creationId xmlns:p14="http://schemas.microsoft.com/office/powerpoint/2010/main" val="223829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ACVIM staff has created many resources to help with your moderating experience. You can find the resources on the moderator webpage or the mobile app by clicking Event Info and select the Moderator link. </a:t>
            </a:r>
          </a:p>
          <a:p>
            <a:endParaRPr lang="en-US" dirty="0">
              <a:latin typeface="Arial Narrow" panose="020B0606020202030204" pitchFamily="34" charset="0"/>
            </a:endParaRPr>
          </a:p>
          <a:p>
            <a:r>
              <a:rPr lang="en-US" dirty="0">
                <a:latin typeface="Arial Narrow" panose="020B0606020202030204" pitchFamily="34" charset="0"/>
              </a:rPr>
              <a:t>From here you can open </a:t>
            </a:r>
            <a:r>
              <a:rPr lang="en-US" b="0" strike="noStrike" baseline="0" dirty="0">
                <a:latin typeface="Arial Narrow" panose="020B0606020202030204" pitchFamily="34" charset="0"/>
              </a:rPr>
              <a:t>moderator schedule</a:t>
            </a:r>
            <a:r>
              <a:rPr lang="en-US" b="0" dirty="0">
                <a:latin typeface="Arial Narrow" panose="020B0606020202030204" pitchFamily="34" charset="0"/>
              </a:rPr>
              <a:t>, </a:t>
            </a:r>
            <a:r>
              <a:rPr lang="en-US" dirty="0">
                <a:latin typeface="Arial Narrow" panose="020B0606020202030204" pitchFamily="34" charset="0"/>
              </a:rPr>
              <a:t>moderator instructions and more. </a:t>
            </a:r>
          </a:p>
        </p:txBody>
      </p:sp>
      <p:sp>
        <p:nvSpPr>
          <p:cNvPr id="4" name="Slide Number Placeholder 3"/>
          <p:cNvSpPr>
            <a:spLocks noGrp="1"/>
          </p:cNvSpPr>
          <p:nvPr>
            <p:ph type="sldNum" sz="quarter" idx="10"/>
          </p:nvPr>
        </p:nvSpPr>
        <p:spPr/>
        <p:txBody>
          <a:bodyPr/>
          <a:lstStyle/>
          <a:p>
            <a:fld id="{0CE6CBF7-C93C-45E6-B6D6-226BD59FD6CD}" type="slidenum">
              <a:rPr lang="en-US" smtClean="0"/>
              <a:t>9</a:t>
            </a:fld>
            <a:endParaRPr lang="en-US"/>
          </a:p>
        </p:txBody>
      </p:sp>
    </p:spTree>
    <p:extLst>
      <p:ext uri="{BB962C8B-B14F-4D97-AF65-F5344CB8AC3E}">
        <p14:creationId xmlns:p14="http://schemas.microsoft.com/office/powerpoint/2010/main" val="223829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4FF8-9636-4577-91BC-83D439789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48E66B-CBFC-41AA-AD07-8E24FF028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D9C07-FD37-4C2D-B821-7B49D1033A4E}"/>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5" name="Footer Placeholder 4">
            <a:extLst>
              <a:ext uri="{FF2B5EF4-FFF2-40B4-BE49-F238E27FC236}">
                <a16:creationId xmlns:a16="http://schemas.microsoft.com/office/drawing/2014/main" id="{04EFBF29-2E7E-4391-9ABD-2168235A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FA915-2D83-40FE-9392-A637C1CC1CB9}"/>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410934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AE85-A19B-48E8-80D0-3FD16273F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53CDF-AAE0-453D-BC1C-75A55534AB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0710-47C3-4FAC-914A-5514CABFD5CC}"/>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5" name="Footer Placeholder 4">
            <a:extLst>
              <a:ext uri="{FF2B5EF4-FFF2-40B4-BE49-F238E27FC236}">
                <a16:creationId xmlns:a16="http://schemas.microsoft.com/office/drawing/2014/main" id="{00D4B69C-0352-466C-98A3-086F0DC5D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197BB-0C5D-4285-AB28-74F50CF01060}"/>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28960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5291C-445A-4158-9984-38113319C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0FF78-F415-4838-912D-D89CEE394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C0B93-DD50-4DC5-9505-F13F10AEA6AB}"/>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5" name="Footer Placeholder 4">
            <a:extLst>
              <a:ext uri="{FF2B5EF4-FFF2-40B4-BE49-F238E27FC236}">
                <a16:creationId xmlns:a16="http://schemas.microsoft.com/office/drawing/2014/main" id="{18DD17F3-C7C7-4FB1-9F9D-83CCB66B8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8C85A-C4FE-4F4D-8F25-68238EC2D111}"/>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107580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851DA-CA07-4BED-AA60-16A628AC9C0E}"/>
              </a:ext>
            </a:extLst>
          </p:cNvPr>
          <p:cNvSpPr>
            <a:spLocks noGrp="1"/>
          </p:cNvSpPr>
          <p:nvPr>
            <p:ph idx="1"/>
          </p:nvPr>
        </p:nvSpPr>
        <p:spPr>
          <a:xfrm>
            <a:off x="838200" y="1474188"/>
            <a:ext cx="10515600" cy="47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58CBE-3947-46A7-875C-1B62EF969465}"/>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5" name="Footer Placeholder 4">
            <a:extLst>
              <a:ext uri="{FF2B5EF4-FFF2-40B4-BE49-F238E27FC236}">
                <a16:creationId xmlns:a16="http://schemas.microsoft.com/office/drawing/2014/main" id="{D5DFFB71-E5CD-4FD1-9FDC-A79BBA9D3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C6403-8A2A-49E2-97B8-C98992561A7E}"/>
              </a:ext>
            </a:extLst>
          </p:cNvPr>
          <p:cNvSpPr>
            <a:spLocks noGrp="1"/>
          </p:cNvSpPr>
          <p:nvPr>
            <p:ph type="sldNum" sz="quarter" idx="12"/>
          </p:nvPr>
        </p:nvSpPr>
        <p:spPr/>
        <p:txBody>
          <a:bodyPr/>
          <a:lstStyle/>
          <a:p>
            <a:fld id="{B2F7544E-6DE3-4998-808C-F8508E3985DC}" type="slidenum">
              <a:rPr lang="en-US" smtClean="0"/>
              <a:t>‹#›</a:t>
            </a:fld>
            <a:endParaRPr lang="en-US"/>
          </a:p>
        </p:txBody>
      </p:sp>
      <p:sp>
        <p:nvSpPr>
          <p:cNvPr id="2" name="Rectangle 1">
            <a:extLst>
              <a:ext uri="{FF2B5EF4-FFF2-40B4-BE49-F238E27FC236}">
                <a16:creationId xmlns:a16="http://schemas.microsoft.com/office/drawing/2014/main" id="{F9EBC9E4-FC1A-B43C-BC9D-0355950BFA58}"/>
              </a:ext>
            </a:extLst>
          </p:cNvPr>
          <p:cNvSpPr/>
          <p:nvPr userDrawn="1"/>
        </p:nvSpPr>
        <p:spPr>
          <a:xfrm>
            <a:off x="0" y="0"/>
            <a:ext cx="12192000" cy="107708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FE5E94-1153-64A1-42DD-1437F2B627DC}"/>
              </a:ext>
            </a:extLst>
          </p:cNvPr>
          <p:cNvSpPr/>
          <p:nvPr userDrawn="1"/>
        </p:nvSpPr>
        <p:spPr>
          <a:xfrm flipV="1">
            <a:off x="0" y="1077083"/>
            <a:ext cx="12192000" cy="76178"/>
          </a:xfrm>
          <a:prstGeom prst="rect">
            <a:avLst/>
          </a:prstGeom>
          <a:solidFill>
            <a:srgbClr val="CDA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8" name="Graphic 7">
            <a:extLst>
              <a:ext uri="{FF2B5EF4-FFF2-40B4-BE49-F238E27FC236}">
                <a16:creationId xmlns:a16="http://schemas.microsoft.com/office/drawing/2014/main" id="{A2E1E91C-EC25-E3A3-4E80-65289C25E6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22821" y="229495"/>
            <a:ext cx="1650079" cy="583361"/>
          </a:xfrm>
          <a:prstGeom prst="rect">
            <a:avLst/>
          </a:prstGeom>
        </p:spPr>
      </p:pic>
    </p:spTree>
    <p:extLst>
      <p:ext uri="{BB962C8B-B14F-4D97-AF65-F5344CB8AC3E}">
        <p14:creationId xmlns:p14="http://schemas.microsoft.com/office/powerpoint/2010/main" val="420891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4C89-C8F9-489B-8FAB-A9DE696F6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32C450-74F5-4576-AB84-DFEFF222B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D80E6-CB82-40DD-82DA-D186CA3F3272}"/>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5" name="Footer Placeholder 4">
            <a:extLst>
              <a:ext uri="{FF2B5EF4-FFF2-40B4-BE49-F238E27FC236}">
                <a16:creationId xmlns:a16="http://schemas.microsoft.com/office/drawing/2014/main" id="{439D9F94-76E3-4234-841C-55659FC55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D1C15-30DF-421B-88AA-A549D24B070A}"/>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125689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7EA0-EF9B-4762-92F8-A1E75C88F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5FBEF-84F1-4427-A48D-5B138A3341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B79D5-9842-49E3-9E94-D28A7AC2D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4BAF2-26F8-4880-9EC7-D29127CC0262}"/>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6" name="Footer Placeholder 5">
            <a:extLst>
              <a:ext uri="{FF2B5EF4-FFF2-40B4-BE49-F238E27FC236}">
                <a16:creationId xmlns:a16="http://schemas.microsoft.com/office/drawing/2014/main" id="{8595B772-78BA-414F-ADDD-BED444614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5AF59-DC94-490D-94A2-70A1CEFC6709}"/>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167473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0ABC-8641-4378-A29A-CD888410AF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DE229C-F2A8-4918-881B-67C73D2C2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921F5-5A24-4261-AD5E-3BD3B76C8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3901D-9C35-4AFF-AFB3-4172E318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E3769-A1F8-4C55-A2F8-1DA478949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DF96-E030-440A-B90C-ADBC4B69A34D}"/>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8" name="Footer Placeholder 7">
            <a:extLst>
              <a:ext uri="{FF2B5EF4-FFF2-40B4-BE49-F238E27FC236}">
                <a16:creationId xmlns:a16="http://schemas.microsoft.com/office/drawing/2014/main" id="{1B78E7DB-5D7E-460B-BC55-978276E89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B15157-992D-488A-AF8C-CA55281E075E}"/>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246507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F573-40C5-4559-A6B2-0A5E82F7F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33981-2465-4036-8F76-14DC662F0FE6}"/>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4" name="Footer Placeholder 3">
            <a:extLst>
              <a:ext uri="{FF2B5EF4-FFF2-40B4-BE49-F238E27FC236}">
                <a16:creationId xmlns:a16="http://schemas.microsoft.com/office/drawing/2014/main" id="{FFE8E4E6-719C-4195-8AC3-FC84B58666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3AAEC-6C5F-4EDD-9F3B-3FB4BE711F79}"/>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95085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69DB4-FA08-4E2A-8617-249FE5DEE502}"/>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3" name="Footer Placeholder 2">
            <a:extLst>
              <a:ext uri="{FF2B5EF4-FFF2-40B4-BE49-F238E27FC236}">
                <a16:creationId xmlns:a16="http://schemas.microsoft.com/office/drawing/2014/main" id="{FACEABE3-F3DB-4AE8-934C-3BF6DB02CC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7830E-FDFE-45FF-924D-EF80A2B1E867}"/>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241035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0D6A-7CCB-426F-91E2-56BA933C6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E49C8-B9E7-4E07-9E08-A604C78A9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76B1EE-9446-4ADF-8D13-239DA617B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36739-E6A4-4783-A7D2-81D5C982DFEC}"/>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6" name="Footer Placeholder 5">
            <a:extLst>
              <a:ext uri="{FF2B5EF4-FFF2-40B4-BE49-F238E27FC236}">
                <a16:creationId xmlns:a16="http://schemas.microsoft.com/office/drawing/2014/main" id="{BB8A3B4E-590E-4BA5-A0B6-BE81FD482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F7D76-ACE6-4FE9-896F-79A37D848A5F}"/>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317737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D510-58EC-4A6C-9469-52103F6ED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68DFB-5AE3-4264-A5D9-53B392095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883795A-D39B-4CC0-A0D0-FECA3D520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525592-B026-49C6-B751-F1881D63F8CF}"/>
              </a:ext>
            </a:extLst>
          </p:cNvPr>
          <p:cNvSpPr>
            <a:spLocks noGrp="1"/>
          </p:cNvSpPr>
          <p:nvPr>
            <p:ph type="dt" sz="half" idx="10"/>
          </p:nvPr>
        </p:nvSpPr>
        <p:spPr/>
        <p:txBody>
          <a:bodyPr/>
          <a:lstStyle/>
          <a:p>
            <a:fld id="{F5BB1F98-5D80-416A-96DD-11B5620B587D}" type="datetimeFigureOut">
              <a:rPr lang="en-US" smtClean="0"/>
              <a:t>6/9/2023</a:t>
            </a:fld>
            <a:endParaRPr lang="en-US"/>
          </a:p>
        </p:txBody>
      </p:sp>
      <p:sp>
        <p:nvSpPr>
          <p:cNvPr id="6" name="Footer Placeholder 5">
            <a:extLst>
              <a:ext uri="{FF2B5EF4-FFF2-40B4-BE49-F238E27FC236}">
                <a16:creationId xmlns:a16="http://schemas.microsoft.com/office/drawing/2014/main" id="{0EEBE52F-9484-4CE6-B54D-FCD13CED2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E321-A967-4341-BA89-FDA4682BD55A}"/>
              </a:ext>
            </a:extLst>
          </p:cNvPr>
          <p:cNvSpPr>
            <a:spLocks noGrp="1"/>
          </p:cNvSpPr>
          <p:nvPr>
            <p:ph type="sldNum" sz="quarter" idx="12"/>
          </p:nvPr>
        </p:nvSpPr>
        <p:spPr/>
        <p:txBody>
          <a:bodyPr/>
          <a:lstStyle/>
          <a:p>
            <a:fld id="{B2F7544E-6DE3-4998-808C-F8508E3985DC}" type="slidenum">
              <a:rPr lang="en-US" smtClean="0"/>
              <a:t>‹#›</a:t>
            </a:fld>
            <a:endParaRPr lang="en-US"/>
          </a:p>
        </p:txBody>
      </p:sp>
    </p:spTree>
    <p:extLst>
      <p:ext uri="{BB962C8B-B14F-4D97-AF65-F5344CB8AC3E}">
        <p14:creationId xmlns:p14="http://schemas.microsoft.com/office/powerpoint/2010/main" val="353669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E84E2-24DB-46DD-A432-4AEEF8B28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71E81-7BCE-41FE-B139-2EC7076D1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6754C-5E07-4E85-B1DE-48CE53031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1F98-5D80-416A-96DD-11B5620B587D}" type="datetimeFigureOut">
              <a:rPr lang="en-US" smtClean="0"/>
              <a:t>6/9/2023</a:t>
            </a:fld>
            <a:endParaRPr lang="en-US"/>
          </a:p>
        </p:txBody>
      </p:sp>
      <p:sp>
        <p:nvSpPr>
          <p:cNvPr id="5" name="Footer Placeholder 4">
            <a:extLst>
              <a:ext uri="{FF2B5EF4-FFF2-40B4-BE49-F238E27FC236}">
                <a16:creationId xmlns:a16="http://schemas.microsoft.com/office/drawing/2014/main" id="{0B224CDB-6E9D-449F-AD48-635EE6711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7C4C66-62BE-4881-9663-03AD7F5A6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7544E-6DE3-4998-808C-F8508E3985DC}" type="slidenum">
              <a:rPr lang="en-US" smtClean="0"/>
              <a:t>‹#›</a:t>
            </a:fld>
            <a:endParaRPr lang="en-US"/>
          </a:p>
        </p:txBody>
      </p:sp>
    </p:spTree>
    <p:extLst>
      <p:ext uri="{BB962C8B-B14F-4D97-AF65-F5344CB8AC3E}">
        <p14:creationId xmlns:p14="http://schemas.microsoft.com/office/powerpoint/2010/main" val="1271088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cvim.org/acvim-forum/2023-acvim-forum/speaker-resources/modera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E9210-0FA8-93B5-59A0-BCE7651DA6C1}"/>
              </a:ext>
            </a:extLst>
          </p:cNvPr>
          <p:cNvSpPr/>
          <p:nvPr/>
        </p:nvSpPr>
        <p:spPr>
          <a:xfrm>
            <a:off x="0" y="0"/>
            <a:ext cx="12192000" cy="128175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4498F9-072E-0013-54CB-1EEA9D06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
            <a:ext cx="12192000" cy="1270000"/>
          </a:xfrm>
          <a:prstGeom prst="rect">
            <a:avLst/>
          </a:prstGeom>
        </p:spPr>
      </p:pic>
      <p:sp>
        <p:nvSpPr>
          <p:cNvPr id="6" name="Rectangle 5">
            <a:extLst>
              <a:ext uri="{FF2B5EF4-FFF2-40B4-BE49-F238E27FC236}">
                <a16:creationId xmlns:a16="http://schemas.microsoft.com/office/drawing/2014/main" id="{E7B789DA-DD36-D41D-8711-BB0C0D3DC8E2}"/>
              </a:ext>
            </a:extLst>
          </p:cNvPr>
          <p:cNvSpPr/>
          <p:nvPr/>
        </p:nvSpPr>
        <p:spPr>
          <a:xfrm flipV="1">
            <a:off x="0" y="1226626"/>
            <a:ext cx="12192000" cy="76178"/>
          </a:xfrm>
          <a:prstGeom prst="rect">
            <a:avLst/>
          </a:prstGeom>
          <a:solidFill>
            <a:srgbClr val="CDA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0" name="Rectangle 9">
            <a:extLst>
              <a:ext uri="{FF2B5EF4-FFF2-40B4-BE49-F238E27FC236}">
                <a16:creationId xmlns:a16="http://schemas.microsoft.com/office/drawing/2014/main" id="{7119BA6B-4802-0477-EB17-7F60B374069E}"/>
              </a:ext>
            </a:extLst>
          </p:cNvPr>
          <p:cNvSpPr/>
          <p:nvPr/>
        </p:nvSpPr>
        <p:spPr>
          <a:xfrm>
            <a:off x="4326341" y="1"/>
            <a:ext cx="3539319" cy="1651378"/>
          </a:xfrm>
          <a:prstGeom prst="rect">
            <a:avLst/>
          </a:prstGeom>
          <a:solidFill>
            <a:srgbClr val="C2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4" name="Graphic 13">
            <a:extLst>
              <a:ext uri="{FF2B5EF4-FFF2-40B4-BE49-F238E27FC236}">
                <a16:creationId xmlns:a16="http://schemas.microsoft.com/office/drawing/2014/main" id="{ACAF670D-4F09-B439-85CE-4E500D847D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8335" y="384307"/>
            <a:ext cx="2575330" cy="910470"/>
          </a:xfrm>
          <a:prstGeom prst="rect">
            <a:avLst/>
          </a:prstGeom>
        </p:spPr>
      </p:pic>
      <p:sp>
        <p:nvSpPr>
          <p:cNvPr id="2" name="Title 1">
            <a:extLst>
              <a:ext uri="{FF2B5EF4-FFF2-40B4-BE49-F238E27FC236}">
                <a16:creationId xmlns:a16="http://schemas.microsoft.com/office/drawing/2014/main" id="{51ABF2B1-7AE9-4B7C-AD85-338D711E6CC4}"/>
              </a:ext>
            </a:extLst>
          </p:cNvPr>
          <p:cNvSpPr>
            <a:spLocks noGrp="1"/>
          </p:cNvSpPr>
          <p:nvPr>
            <p:ph type="ctrTitle"/>
          </p:nvPr>
        </p:nvSpPr>
        <p:spPr>
          <a:xfrm>
            <a:off x="0" y="2702994"/>
            <a:ext cx="12192000" cy="1274646"/>
          </a:xfrm>
        </p:spPr>
        <p:txBody>
          <a:bodyPr>
            <a:normAutofit/>
          </a:bodyPr>
          <a:lstStyle/>
          <a:p>
            <a:r>
              <a:rPr lang="en-US" sz="5400" b="1" dirty="0">
                <a:solidFill>
                  <a:srgbClr val="BB1F3F"/>
                </a:solidFill>
                <a:latin typeface="Arial Narrow" panose="020B0606020202030204" pitchFamily="34" charset="0"/>
              </a:rPr>
              <a:t>Research Abstract Moderator Training</a:t>
            </a:r>
          </a:p>
        </p:txBody>
      </p:sp>
      <p:sp>
        <p:nvSpPr>
          <p:cNvPr id="13" name="Title 1">
            <a:extLst>
              <a:ext uri="{FF2B5EF4-FFF2-40B4-BE49-F238E27FC236}">
                <a16:creationId xmlns:a16="http://schemas.microsoft.com/office/drawing/2014/main" id="{D8EB5780-BD23-41A8-BF1F-4E5B57D38FF4}"/>
              </a:ext>
            </a:extLst>
          </p:cNvPr>
          <p:cNvSpPr txBox="1">
            <a:spLocks/>
          </p:cNvSpPr>
          <p:nvPr/>
        </p:nvSpPr>
        <p:spPr>
          <a:xfrm>
            <a:off x="0" y="3977640"/>
            <a:ext cx="12192000" cy="438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500" dirty="0">
                <a:solidFill>
                  <a:schemeClr val="tx1">
                    <a:lumMod val="85000"/>
                    <a:lumOff val="15000"/>
                  </a:schemeClr>
                </a:solidFill>
                <a:latin typeface="Arial Narrow" panose="020B0606020202030204" pitchFamily="34" charset="0"/>
              </a:rPr>
              <a:t>ACVIM Staff</a:t>
            </a:r>
          </a:p>
        </p:txBody>
      </p:sp>
    </p:spTree>
    <p:extLst>
      <p:ext uri="{BB962C8B-B14F-4D97-AF65-F5344CB8AC3E}">
        <p14:creationId xmlns:p14="http://schemas.microsoft.com/office/powerpoint/2010/main" val="162189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Resources</a:t>
            </a:r>
          </a:p>
        </p:txBody>
      </p:sp>
      <p:sp>
        <p:nvSpPr>
          <p:cNvPr id="10" name="Content Placeholder 2">
            <a:extLst>
              <a:ext uri="{FF2B5EF4-FFF2-40B4-BE49-F238E27FC236}">
                <a16:creationId xmlns:a16="http://schemas.microsoft.com/office/drawing/2014/main" id="{A4883A9A-C5CC-4BE1-BED6-778A1E94B858}"/>
              </a:ext>
            </a:extLst>
          </p:cNvPr>
          <p:cNvSpPr>
            <a:spLocks noGrp="1"/>
          </p:cNvSpPr>
          <p:nvPr>
            <p:ph idx="1"/>
          </p:nvPr>
        </p:nvSpPr>
        <p:spPr>
          <a:xfrm>
            <a:off x="1613808" y="2826656"/>
            <a:ext cx="8964384" cy="1204687"/>
          </a:xfrm>
        </p:spPr>
        <p:txBody>
          <a:bodyPr>
            <a:normAutofit fontScale="40000" lnSpcReduction="20000"/>
          </a:bodyPr>
          <a:lstStyle/>
          <a:p>
            <a:pPr marL="0" indent="0" algn="ctr">
              <a:buNone/>
            </a:pPr>
            <a:r>
              <a:rPr lang="en-US" sz="24600" b="1" dirty="0">
                <a:solidFill>
                  <a:srgbClr val="BB1F3F"/>
                </a:solidFill>
                <a:latin typeface="Arial Narrow" panose="020B0606020202030204" pitchFamily="34" charset="0"/>
              </a:rPr>
              <a:t>Questions?</a:t>
            </a:r>
          </a:p>
          <a:p>
            <a:pPr marL="0" indent="0">
              <a:buNone/>
            </a:pPr>
            <a:endParaRPr lang="en-US" sz="2400" dirty="0">
              <a:latin typeface="Arial Narrow" panose="020B0606020202030204" pitchFamily="34" charset="0"/>
            </a:endParaRPr>
          </a:p>
        </p:txBody>
      </p:sp>
      <p:sp>
        <p:nvSpPr>
          <p:cNvPr id="8" name="Rectangle 7"/>
          <p:cNvSpPr/>
          <p:nvPr/>
        </p:nvSpPr>
        <p:spPr>
          <a:xfrm>
            <a:off x="914400" y="4440963"/>
            <a:ext cx="10363200" cy="1323439"/>
          </a:xfrm>
          <a:prstGeom prst="rect">
            <a:avLst/>
          </a:prstGeom>
        </p:spPr>
        <p:txBody>
          <a:bodyPr wrap="square">
            <a:spAutoFit/>
          </a:bodyPr>
          <a:lstStyle/>
          <a:p>
            <a:pPr algn="ctr"/>
            <a:r>
              <a:rPr lang="en-US" sz="2800" dirty="0">
                <a:solidFill>
                  <a:prstClr val="black"/>
                </a:solidFill>
                <a:latin typeface="Arial Narrow" panose="020B0606020202030204" pitchFamily="34" charset="0"/>
              </a:rPr>
              <a:t>Thank you for assisting with this essential duty and don’t forget to visit the Speaker Headquarters.</a:t>
            </a:r>
          </a:p>
          <a:p>
            <a:r>
              <a:rPr lang="en-US" sz="2400" dirty="0">
                <a:latin typeface="Arial Narrow" panose="020B0606020202030204" pitchFamily="34" charset="0"/>
              </a:rPr>
              <a:t>.</a:t>
            </a:r>
          </a:p>
        </p:txBody>
      </p:sp>
    </p:spTree>
    <p:extLst>
      <p:ext uri="{BB962C8B-B14F-4D97-AF65-F5344CB8AC3E}">
        <p14:creationId xmlns:p14="http://schemas.microsoft.com/office/powerpoint/2010/main" val="149064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2E9DE85-84EB-44E0-9E85-414807F77454}"/>
              </a:ext>
            </a:extLst>
          </p:cNvPr>
          <p:cNvSpPr txBox="1"/>
          <p:nvPr/>
        </p:nvSpPr>
        <p:spPr>
          <a:xfrm>
            <a:off x="0" y="2913081"/>
            <a:ext cx="12192000" cy="369332"/>
          </a:xfrm>
          <a:prstGeom prst="rect">
            <a:avLst/>
          </a:prstGeom>
          <a:noFill/>
        </p:spPr>
        <p:txBody>
          <a:bodyPr wrap="square" rtlCol="0">
            <a:spAutoFit/>
          </a:bodyPr>
          <a:lstStyle/>
          <a:p>
            <a:pPr algn="ctr"/>
            <a:r>
              <a:rPr lang="en-US" dirty="0">
                <a:solidFill>
                  <a:schemeClr val="tx1">
                    <a:lumMod val="85000"/>
                    <a:lumOff val="15000"/>
                  </a:schemeClr>
                </a:solidFill>
                <a:latin typeface="Arial Narrow" panose="020B0606020202030204" pitchFamily="34" charset="0"/>
              </a:rPr>
              <a:t>For more information or if you have any questions please contact </a:t>
            </a:r>
          </a:p>
        </p:txBody>
      </p:sp>
      <p:sp>
        <p:nvSpPr>
          <p:cNvPr id="17" name="TextBox 16">
            <a:extLst>
              <a:ext uri="{FF2B5EF4-FFF2-40B4-BE49-F238E27FC236}">
                <a16:creationId xmlns:a16="http://schemas.microsoft.com/office/drawing/2014/main" id="{D8241DD5-BB1F-4B62-97EE-ADF7D7D56F6F}"/>
              </a:ext>
            </a:extLst>
          </p:cNvPr>
          <p:cNvSpPr txBox="1"/>
          <p:nvPr/>
        </p:nvSpPr>
        <p:spPr>
          <a:xfrm>
            <a:off x="0" y="3515807"/>
            <a:ext cx="12192000" cy="1015663"/>
          </a:xfrm>
          <a:prstGeom prst="rect">
            <a:avLst/>
          </a:prstGeom>
          <a:noFill/>
        </p:spPr>
        <p:txBody>
          <a:bodyPr wrap="square" rtlCol="0">
            <a:spAutoFit/>
          </a:bodyPr>
          <a:lstStyle/>
          <a:p>
            <a:pPr algn="ctr"/>
            <a:r>
              <a:rPr lang="en-US" sz="2400" b="1" dirty="0">
                <a:solidFill>
                  <a:srgbClr val="BB1F3F"/>
                </a:solidFill>
                <a:latin typeface="Arial Narrow" panose="020B0606020202030204" pitchFamily="34" charset="0"/>
              </a:rPr>
              <a:t>AMANDA KLUDASCH</a:t>
            </a:r>
          </a:p>
          <a:p>
            <a:pPr algn="ctr"/>
            <a:r>
              <a:rPr lang="en-US" dirty="0">
                <a:solidFill>
                  <a:schemeClr val="tx1">
                    <a:lumMod val="85000"/>
                    <a:lumOff val="15000"/>
                  </a:schemeClr>
                </a:solidFill>
                <a:latin typeface="Arial Narrow" panose="020B0606020202030204" pitchFamily="34" charset="0"/>
              </a:rPr>
              <a:t>Conference Specialist</a:t>
            </a:r>
          </a:p>
          <a:p>
            <a:pPr algn="ctr"/>
            <a:r>
              <a:rPr lang="en-US" b="1" dirty="0">
                <a:solidFill>
                  <a:schemeClr val="tx1">
                    <a:lumMod val="85000"/>
                    <a:lumOff val="15000"/>
                  </a:schemeClr>
                </a:solidFill>
                <a:latin typeface="Arial Narrow" panose="020B0606020202030204" pitchFamily="34" charset="0"/>
              </a:rPr>
              <a:t>Amanda@ACVIM.org</a:t>
            </a:r>
          </a:p>
        </p:txBody>
      </p:sp>
      <p:sp>
        <p:nvSpPr>
          <p:cNvPr id="2" name="Rectangle 1">
            <a:extLst>
              <a:ext uri="{FF2B5EF4-FFF2-40B4-BE49-F238E27FC236}">
                <a16:creationId xmlns:a16="http://schemas.microsoft.com/office/drawing/2014/main" id="{512E552A-9933-1057-AD0E-7BB89A30FFC7}"/>
              </a:ext>
            </a:extLst>
          </p:cNvPr>
          <p:cNvSpPr/>
          <p:nvPr/>
        </p:nvSpPr>
        <p:spPr>
          <a:xfrm>
            <a:off x="0" y="0"/>
            <a:ext cx="12192000" cy="128175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8B1EE8-9356-C2C8-6944-D471A9A66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
            <a:ext cx="12192000" cy="1270000"/>
          </a:xfrm>
          <a:prstGeom prst="rect">
            <a:avLst/>
          </a:prstGeom>
        </p:spPr>
      </p:pic>
      <p:sp>
        <p:nvSpPr>
          <p:cNvPr id="4" name="Rectangle 3">
            <a:extLst>
              <a:ext uri="{FF2B5EF4-FFF2-40B4-BE49-F238E27FC236}">
                <a16:creationId xmlns:a16="http://schemas.microsoft.com/office/drawing/2014/main" id="{7E877F42-6E7E-CAE4-32D9-2194C33A3E86}"/>
              </a:ext>
            </a:extLst>
          </p:cNvPr>
          <p:cNvSpPr/>
          <p:nvPr/>
        </p:nvSpPr>
        <p:spPr>
          <a:xfrm flipV="1">
            <a:off x="0" y="1226626"/>
            <a:ext cx="12192000" cy="76178"/>
          </a:xfrm>
          <a:prstGeom prst="rect">
            <a:avLst/>
          </a:prstGeom>
          <a:solidFill>
            <a:srgbClr val="CDA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 name="Rectangle 4">
            <a:extLst>
              <a:ext uri="{FF2B5EF4-FFF2-40B4-BE49-F238E27FC236}">
                <a16:creationId xmlns:a16="http://schemas.microsoft.com/office/drawing/2014/main" id="{97D2861D-33B5-A969-B035-83E9CBB47C5B}"/>
              </a:ext>
            </a:extLst>
          </p:cNvPr>
          <p:cNvSpPr/>
          <p:nvPr/>
        </p:nvSpPr>
        <p:spPr>
          <a:xfrm>
            <a:off x="4326341" y="1"/>
            <a:ext cx="3539319" cy="1651378"/>
          </a:xfrm>
          <a:prstGeom prst="rect">
            <a:avLst/>
          </a:prstGeom>
          <a:solidFill>
            <a:srgbClr val="C2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6" name="Graphic 5">
            <a:extLst>
              <a:ext uri="{FF2B5EF4-FFF2-40B4-BE49-F238E27FC236}">
                <a16:creationId xmlns:a16="http://schemas.microsoft.com/office/drawing/2014/main" id="{031FA454-2817-47CA-246C-2C863956CB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8335" y="384307"/>
            <a:ext cx="2575330" cy="910470"/>
          </a:xfrm>
          <a:prstGeom prst="rect">
            <a:avLst/>
          </a:prstGeom>
        </p:spPr>
      </p:pic>
    </p:spTree>
    <p:extLst>
      <p:ext uri="{BB962C8B-B14F-4D97-AF65-F5344CB8AC3E}">
        <p14:creationId xmlns:p14="http://schemas.microsoft.com/office/powerpoint/2010/main" val="33860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BB1F3F"/>
                </a:solidFill>
                <a:latin typeface="Arial Narrow" panose="020B0606020202030204" pitchFamily="34" charset="0"/>
              </a:rPr>
              <a:t>WHAT YOU WILL LEARN</a:t>
            </a:r>
            <a:br>
              <a:rPr lang="en-US" sz="2400" dirty="0">
                <a:solidFill>
                  <a:srgbClr val="BB1F3F"/>
                </a:solidFill>
                <a:latin typeface="Arial Narrow" panose="020B0606020202030204" pitchFamily="34" charset="0"/>
              </a:rPr>
            </a:br>
            <a:endParaRPr lang="en-US" sz="2400" dirty="0">
              <a:solidFill>
                <a:srgbClr val="BB1F3F"/>
              </a:solidFill>
              <a:latin typeface="Arial Narrow" panose="020B0606020202030204" pitchFamily="34" charset="0"/>
            </a:endParaRPr>
          </a:p>
          <a:p>
            <a:pPr marL="0" indent="0">
              <a:buNone/>
            </a:pPr>
            <a:r>
              <a:rPr lang="en-US" sz="2400" dirty="0">
                <a:latin typeface="Arial Narrow" panose="020B0606020202030204" pitchFamily="34" charset="0"/>
              </a:rPr>
              <a:t>This on-demand training is about: </a:t>
            </a:r>
          </a:p>
          <a:p>
            <a:pPr marL="457200" indent="-457200">
              <a:buFont typeface="+mj-lt"/>
              <a:buAutoNum type="arabicPeriod"/>
            </a:pPr>
            <a:r>
              <a:rPr lang="en-US" sz="2400" dirty="0">
                <a:solidFill>
                  <a:srgbClr val="BB1F3F"/>
                </a:solidFill>
                <a:latin typeface="Arial Narrow" panose="020B0606020202030204" pitchFamily="34" charset="0"/>
              </a:rPr>
              <a:t>Responsibilities</a:t>
            </a:r>
            <a:r>
              <a:rPr lang="en-US" sz="2400" dirty="0">
                <a:solidFill>
                  <a:srgbClr val="0070C0"/>
                </a:solidFill>
                <a:latin typeface="Arial Narrow" panose="020B0606020202030204" pitchFamily="34" charset="0"/>
              </a:rPr>
              <a:t> </a:t>
            </a:r>
            <a:r>
              <a:rPr lang="en-US" sz="2400" dirty="0">
                <a:latin typeface="Arial Narrow" panose="020B0606020202030204" pitchFamily="34" charset="0"/>
              </a:rPr>
              <a:t>of the Research Abstract Moderator</a:t>
            </a:r>
          </a:p>
          <a:p>
            <a:pPr marL="457200" indent="-457200">
              <a:buFont typeface="+mj-lt"/>
              <a:buAutoNum type="arabicPeriod"/>
            </a:pPr>
            <a:r>
              <a:rPr lang="en-US" sz="2400" dirty="0">
                <a:solidFill>
                  <a:srgbClr val="BB1F3F"/>
                </a:solidFill>
                <a:latin typeface="Arial Narrow" panose="020B0606020202030204" pitchFamily="34" charset="0"/>
              </a:rPr>
              <a:t>Timers</a:t>
            </a:r>
            <a:r>
              <a:rPr lang="en-US" sz="2400" dirty="0">
                <a:solidFill>
                  <a:srgbClr val="59AAE1"/>
                </a:solidFill>
                <a:latin typeface="Arial Narrow" panose="020B0606020202030204" pitchFamily="34" charset="0"/>
              </a:rPr>
              <a:t> </a:t>
            </a:r>
            <a:r>
              <a:rPr lang="en-US" sz="2400" dirty="0">
                <a:latin typeface="Arial Narrow" panose="020B0606020202030204" pitchFamily="34" charset="0"/>
              </a:rPr>
              <a:t>and how to use them</a:t>
            </a:r>
          </a:p>
          <a:p>
            <a:pPr marL="457200" indent="-457200">
              <a:buFont typeface="+mj-lt"/>
              <a:buAutoNum type="arabicPeriod"/>
            </a:pPr>
            <a:r>
              <a:rPr lang="en-US" sz="2400" dirty="0">
                <a:solidFill>
                  <a:srgbClr val="BB1F3F"/>
                </a:solidFill>
                <a:latin typeface="Arial Narrow" panose="020B0606020202030204" pitchFamily="34" charset="0"/>
              </a:rPr>
              <a:t>Resources</a:t>
            </a:r>
            <a:r>
              <a:rPr lang="en-US" sz="2400" dirty="0">
                <a:latin typeface="Arial Narrow" panose="020B0606020202030204" pitchFamily="34" charset="0"/>
              </a:rPr>
              <a:t> specifically for moderators</a:t>
            </a:r>
          </a:p>
        </p:txBody>
      </p:sp>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Objectives</a:t>
            </a:r>
          </a:p>
        </p:txBody>
      </p:sp>
    </p:spTree>
    <p:extLst>
      <p:ext uri="{BB962C8B-B14F-4D97-AF65-F5344CB8AC3E}">
        <p14:creationId xmlns:p14="http://schemas.microsoft.com/office/powerpoint/2010/main" val="100237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BB1F3F"/>
                </a:solidFill>
                <a:latin typeface="Arial Narrow" panose="020B0606020202030204" pitchFamily="34" charset="0"/>
              </a:rPr>
              <a:t>BEFORE SESSION</a:t>
            </a:r>
          </a:p>
          <a:p>
            <a:pPr marL="457200" indent="-457200">
              <a:buFont typeface="+mj-lt"/>
              <a:buAutoNum type="arabicPeriod"/>
            </a:pPr>
            <a:r>
              <a:rPr lang="en-US" sz="2400" dirty="0">
                <a:latin typeface="Arial Narrow" panose="020B0606020202030204" pitchFamily="34" charset="0"/>
              </a:rPr>
              <a:t>Determine if the session is sponsored</a:t>
            </a:r>
          </a:p>
          <a:p>
            <a:pPr marL="457200" indent="-457200">
              <a:buFont typeface="+mj-lt"/>
              <a:buAutoNum type="arabicPeriod"/>
            </a:pPr>
            <a:r>
              <a:rPr lang="en-US" sz="2400" dirty="0">
                <a:latin typeface="Arial Narrow" panose="020B0606020202030204" pitchFamily="34" charset="0"/>
              </a:rPr>
              <a:t>Arrive at session room early</a:t>
            </a:r>
          </a:p>
          <a:p>
            <a:pPr marL="857250" lvl="1" indent="-457200">
              <a:buFont typeface="+mj-lt"/>
              <a:buAutoNum type="alphaLcPeriod"/>
            </a:pPr>
            <a:r>
              <a:rPr lang="en-US" dirty="0">
                <a:latin typeface="Arial Narrow" panose="020B0606020202030204" pitchFamily="34" charset="0"/>
              </a:rPr>
              <a:t>Familiarize yourself with room lighting</a:t>
            </a:r>
          </a:p>
          <a:p>
            <a:pPr marL="857250" lvl="1" indent="-457200">
              <a:buFont typeface="+mj-lt"/>
              <a:buAutoNum type="alphaLcPeriod"/>
            </a:pPr>
            <a:r>
              <a:rPr lang="en-US" dirty="0">
                <a:latin typeface="Arial Narrow" panose="020B0606020202030204" pitchFamily="34" charset="0"/>
              </a:rPr>
              <a:t>Check microphone, laser pointer and timer</a:t>
            </a:r>
          </a:p>
          <a:p>
            <a:pPr marL="857250" lvl="1" indent="-457200">
              <a:buFont typeface="+mj-lt"/>
              <a:buAutoNum type="alphaLcPeriod"/>
            </a:pPr>
            <a:r>
              <a:rPr lang="en-US" dirty="0">
                <a:latin typeface="Arial Narrow" panose="020B0606020202030204" pitchFamily="34" charset="0"/>
              </a:rPr>
              <a:t>Room layout cannot be changed</a:t>
            </a:r>
          </a:p>
          <a:p>
            <a:pPr marL="857250" lvl="1" indent="-457200">
              <a:buFont typeface="+mj-lt"/>
              <a:buAutoNum type="alphaLcPeriod"/>
            </a:pPr>
            <a:r>
              <a:rPr lang="en-US" dirty="0">
                <a:latin typeface="Arial Narrow" panose="020B0606020202030204" pitchFamily="34" charset="0"/>
              </a:rPr>
              <a:t>Check with AV to make sure the speaker timer has been reset</a:t>
            </a:r>
          </a:p>
          <a:p>
            <a:pPr marL="457200" indent="-457200">
              <a:buFont typeface="+mj-lt"/>
              <a:buAutoNum type="arabicPeriod"/>
            </a:pPr>
            <a:r>
              <a:rPr lang="en-US" sz="2400" dirty="0">
                <a:latin typeface="Arial Narrow" panose="020B0606020202030204" pitchFamily="34" charset="0"/>
              </a:rPr>
              <a:t>Check-in with speaker</a:t>
            </a:r>
          </a:p>
          <a:p>
            <a:pPr marL="857250" lvl="1" indent="-457200">
              <a:buFont typeface="+mj-lt"/>
              <a:buAutoNum type="alphaLcPeriod"/>
            </a:pPr>
            <a:r>
              <a:rPr lang="en-US" dirty="0">
                <a:latin typeface="Arial Narrow" panose="020B0606020202030204" pitchFamily="34" charset="0"/>
              </a:rPr>
              <a:t>Explain how to use timer</a:t>
            </a:r>
          </a:p>
        </p:txBody>
      </p:sp>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Tree>
    <p:extLst>
      <p:ext uri="{BB962C8B-B14F-4D97-AF65-F5344CB8AC3E}">
        <p14:creationId xmlns:p14="http://schemas.microsoft.com/office/powerpoint/2010/main" val="352959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BB1F3F"/>
                </a:solidFill>
                <a:latin typeface="Arial Narrow" panose="020B0606020202030204" pitchFamily="34" charset="0"/>
              </a:rPr>
              <a:t>AS ATTENDEES ARRIVE</a:t>
            </a:r>
            <a:br>
              <a:rPr lang="en-US" sz="2400" dirty="0">
                <a:solidFill>
                  <a:srgbClr val="BB1F3F"/>
                </a:solidFill>
                <a:latin typeface="Arial Narrow" panose="020B0606020202030204" pitchFamily="34" charset="0"/>
              </a:rPr>
            </a:br>
            <a:endParaRPr lang="en-US" sz="2400" dirty="0">
              <a:solidFill>
                <a:srgbClr val="BB1F3F"/>
              </a:solidFill>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Greet people as they enter the room</a:t>
            </a:r>
          </a:p>
          <a:p>
            <a:pPr marL="457200" indent="-457200">
              <a:buFont typeface="+mj-lt"/>
              <a:buAutoNum type="arabicPeriod"/>
            </a:pPr>
            <a:r>
              <a:rPr lang="en-US" sz="2400" dirty="0">
                <a:latin typeface="Arial Narrow" panose="020B0606020202030204" pitchFamily="34" charset="0"/>
              </a:rPr>
              <a:t>Ask them to sit near the front</a:t>
            </a:r>
          </a:p>
          <a:p>
            <a:pPr marL="457200" indent="-457200">
              <a:buFont typeface="+mj-lt"/>
              <a:buAutoNum type="arabicPeriod"/>
            </a:pPr>
            <a:r>
              <a:rPr lang="en-US" sz="2400" dirty="0">
                <a:latin typeface="Arial Narrow" panose="020B0606020202030204" pitchFamily="34" charset="0"/>
              </a:rPr>
              <a:t>Determine if there are more people than seats</a:t>
            </a:r>
          </a:p>
          <a:p>
            <a:pPr marL="857250" lvl="1" indent="-457200">
              <a:buFont typeface="+mj-lt"/>
              <a:buAutoNum type="alphaLcPeriod"/>
            </a:pPr>
            <a:r>
              <a:rPr lang="en-US" dirty="0">
                <a:latin typeface="Arial Narrow" panose="020B0606020202030204" pitchFamily="34" charset="0"/>
              </a:rPr>
              <a:t>Contact AV immediately</a:t>
            </a:r>
          </a:p>
          <a:p>
            <a:pPr marL="857250" lvl="1" indent="-457200">
              <a:buFont typeface="+mj-lt"/>
              <a:buAutoNum type="alphaLcPeriod"/>
            </a:pPr>
            <a:r>
              <a:rPr lang="en-US" dirty="0">
                <a:latin typeface="Arial Narrow" panose="020B0606020202030204" pitchFamily="34" charset="0"/>
              </a:rPr>
              <a:t>AV staff will direct attendees to overflow room</a:t>
            </a:r>
          </a:p>
        </p:txBody>
      </p:sp>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Tree>
    <p:extLst>
      <p:ext uri="{BB962C8B-B14F-4D97-AF65-F5344CB8AC3E}">
        <p14:creationId xmlns:p14="http://schemas.microsoft.com/office/powerpoint/2010/main" val="14435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BB1F3F"/>
                </a:solidFill>
                <a:latin typeface="Arial Narrow" panose="020B0606020202030204" pitchFamily="34" charset="0"/>
              </a:rPr>
              <a:t>BEGIN SESSION</a:t>
            </a:r>
            <a:br>
              <a:rPr lang="en-US" sz="2400" dirty="0">
                <a:solidFill>
                  <a:srgbClr val="BB1F3F"/>
                </a:solidFill>
                <a:latin typeface="Arial Narrow" panose="020B0606020202030204" pitchFamily="34" charset="0"/>
              </a:rPr>
            </a:br>
            <a:endParaRPr lang="en-US" sz="2400" dirty="0">
              <a:solidFill>
                <a:srgbClr val="BB1F3F"/>
              </a:solidFill>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Thank session sponsors (if any)</a:t>
            </a:r>
          </a:p>
          <a:p>
            <a:pPr marL="457200" indent="-457200">
              <a:buFont typeface="+mj-lt"/>
              <a:buAutoNum type="arabicPeriod"/>
            </a:pPr>
            <a:r>
              <a:rPr lang="en-US" sz="2400" dirty="0">
                <a:latin typeface="Arial Narrow" panose="020B0606020202030204" pitchFamily="34" charset="0"/>
              </a:rPr>
              <a:t>Ask attendees to turn cell phones to vibrate</a:t>
            </a:r>
          </a:p>
          <a:p>
            <a:pPr marL="457200" indent="-457200">
              <a:buFont typeface="+mj-lt"/>
              <a:buAutoNum type="arabicPeriod"/>
            </a:pPr>
            <a:r>
              <a:rPr lang="en-US" sz="2400" dirty="0">
                <a:latin typeface="Arial Narrow" panose="020B0606020202030204" pitchFamily="34" charset="0"/>
              </a:rPr>
              <a:t>Facilitate</a:t>
            </a:r>
          </a:p>
          <a:p>
            <a:pPr marL="857250" lvl="1" indent="-457200">
              <a:buFont typeface="+mj-lt"/>
              <a:buAutoNum type="alphaLcPeriod"/>
            </a:pPr>
            <a:r>
              <a:rPr lang="en-US" dirty="0">
                <a:latin typeface="Arial Narrow" panose="020B0606020202030204" pitchFamily="34" charset="0"/>
              </a:rPr>
              <a:t>Let the speaker know it is time to start</a:t>
            </a:r>
          </a:p>
        </p:txBody>
      </p:sp>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Tree>
    <p:extLst>
      <p:ext uri="{BB962C8B-B14F-4D97-AF65-F5344CB8AC3E}">
        <p14:creationId xmlns:p14="http://schemas.microsoft.com/office/powerpoint/2010/main" val="22704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0" y="1474188"/>
            <a:ext cx="10515600" cy="4702775"/>
          </a:xfrm>
        </p:spPr>
        <p:txBody>
          <a:bodyPr>
            <a:normAutofit/>
          </a:bodyPr>
          <a:lstStyle/>
          <a:p>
            <a:pPr marL="0" indent="0">
              <a:buNone/>
            </a:pPr>
            <a:r>
              <a:rPr lang="en-US" sz="2400" b="1" dirty="0">
                <a:solidFill>
                  <a:srgbClr val="BB1F3F"/>
                </a:solidFill>
                <a:latin typeface="Arial Narrow" panose="020B0606020202030204" pitchFamily="34" charset="0"/>
              </a:rPr>
              <a:t>AFTER SESSION</a:t>
            </a:r>
          </a:p>
          <a:p>
            <a:pPr marL="0" indent="0">
              <a:buNone/>
            </a:pPr>
            <a:endParaRPr lang="en-US" sz="2400" dirty="0">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Thank session sponsors and speakers</a:t>
            </a:r>
          </a:p>
          <a:p>
            <a:pPr marL="457200" indent="-457200">
              <a:buFont typeface="+mj-lt"/>
              <a:buAutoNum type="arabicPeriod"/>
            </a:pPr>
            <a:r>
              <a:rPr lang="en-US" sz="2400" dirty="0">
                <a:latin typeface="Arial Narrow" panose="020B0606020202030204" pitchFamily="34" charset="0"/>
              </a:rPr>
              <a:t>Remind attendees to complete session evaluations located in mobile app and the online schedule</a:t>
            </a:r>
          </a:p>
          <a:p>
            <a:pPr marL="457200" indent="-457200">
              <a:buFont typeface="+mj-lt"/>
              <a:buAutoNum type="arabicPeriod"/>
            </a:pPr>
            <a:r>
              <a:rPr lang="en-US" sz="2400" dirty="0">
                <a:latin typeface="Arial Narrow" panose="020B0606020202030204" pitchFamily="34" charset="0"/>
              </a:rPr>
              <a:t>Tell attendees to check out the Solutions Center </a:t>
            </a:r>
          </a:p>
          <a:p>
            <a:pPr marL="0" indent="0">
              <a:buNone/>
            </a:pPr>
            <a:endParaRPr lang="en-US" sz="2400" dirty="0">
              <a:latin typeface="Arial Narrow" panose="020B0606020202030204" pitchFamily="34" charset="0"/>
            </a:endParaRPr>
          </a:p>
        </p:txBody>
      </p:sp>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Responsibilities</a:t>
            </a:r>
          </a:p>
        </p:txBody>
      </p:sp>
    </p:spTree>
    <p:extLst>
      <p:ext uri="{BB962C8B-B14F-4D97-AF65-F5344CB8AC3E}">
        <p14:creationId xmlns:p14="http://schemas.microsoft.com/office/powerpoint/2010/main" val="5020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83A9A-C5CC-4BE1-BED6-778A1E94B858}"/>
              </a:ext>
            </a:extLst>
          </p:cNvPr>
          <p:cNvSpPr>
            <a:spLocks noGrp="1"/>
          </p:cNvSpPr>
          <p:nvPr>
            <p:ph idx="1"/>
          </p:nvPr>
        </p:nvSpPr>
        <p:spPr>
          <a:xfrm>
            <a:off x="838201" y="1474188"/>
            <a:ext cx="5288100" cy="4702775"/>
          </a:xfrm>
        </p:spPr>
        <p:txBody>
          <a:bodyPr>
            <a:normAutofit/>
          </a:bodyPr>
          <a:lstStyle/>
          <a:p>
            <a:pPr marL="342900" indent="-342900">
              <a:buAutoNum type="arabicPeriod"/>
            </a:pPr>
            <a:r>
              <a:rPr lang="en-US" sz="2400" dirty="0">
                <a:latin typeface="Arial Narrow" panose="020B0606020202030204" pitchFamily="34" charset="0"/>
              </a:rPr>
              <a:t>Total presentation time is 15 minutes (shaded in green)</a:t>
            </a:r>
          </a:p>
          <a:p>
            <a:pPr marL="342900" indent="-342900">
              <a:buAutoNum type="arabicPeriod"/>
            </a:pPr>
            <a:r>
              <a:rPr lang="en-US" sz="2400" dirty="0">
                <a:latin typeface="Arial Narrow" panose="020B0606020202030204" pitchFamily="34" charset="0"/>
              </a:rPr>
              <a:t>10 minutes for talk</a:t>
            </a:r>
          </a:p>
          <a:p>
            <a:pPr marL="342900" indent="-342900">
              <a:buAutoNum type="arabicPeriod"/>
            </a:pPr>
            <a:r>
              <a:rPr lang="en-US" sz="2400" dirty="0">
                <a:latin typeface="Arial Narrow" panose="020B0606020202030204" pitchFamily="34" charset="0"/>
              </a:rPr>
              <a:t>5 minutes for Q&amp;A</a:t>
            </a:r>
          </a:p>
        </p:txBody>
      </p:sp>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Presenter View of Speaker Timer</a:t>
            </a:r>
          </a:p>
        </p:txBody>
      </p:sp>
      <p:pic>
        <p:nvPicPr>
          <p:cNvPr id="17" name="Picture 16">
            <a:extLst>
              <a:ext uri="{FF2B5EF4-FFF2-40B4-BE49-F238E27FC236}">
                <a16:creationId xmlns:a16="http://schemas.microsoft.com/office/drawing/2014/main" id="{7C0F4E0B-E890-4EE5-8DC1-9AD5E410C9F4}"/>
              </a:ext>
            </a:extLst>
          </p:cNvPr>
          <p:cNvPicPr>
            <a:picLocks noChangeAspect="1"/>
          </p:cNvPicPr>
          <p:nvPr/>
        </p:nvPicPr>
        <p:blipFill>
          <a:blip r:embed="rId3">
            <a:extLst>
              <a:ext uri="{28A0092B-C50C-407E-A947-70E740481C1C}">
                <a14:useLocalDpi xmlns:a14="http://schemas.microsoft.com/office/drawing/2010/main" val="0"/>
              </a:ext>
            </a:extLst>
          </a:blip>
          <a:srcRect l="13438" t="56297" r="67917" b="18703"/>
          <a:stretch>
            <a:fillRect/>
          </a:stretch>
        </p:blipFill>
        <p:spPr bwMode="auto">
          <a:xfrm>
            <a:off x="6126300" y="1476058"/>
            <a:ext cx="5772150" cy="4524375"/>
          </a:xfrm>
          <a:prstGeom prst="rect">
            <a:avLst/>
          </a:prstGeom>
          <a:noFill/>
          <a:ln>
            <a:noFill/>
          </a:ln>
          <a:effectLst/>
          <a:extLst>
            <a:ext uri="{909E8E84-426E-40DD-AFC4-6F175D3DCCD1}">
              <a14:hiddenFill xmlns:a14="http://schemas.microsoft.com/office/drawing/2010/main">
                <a:blipFill dpi="0" rotWithShape="0">
                  <a:blip/>
                  <a:srcRect l="13438" t="56297" r="67917" b="18703"/>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95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Speaker Timer</a:t>
            </a:r>
          </a:p>
        </p:txBody>
      </p:sp>
      <p:pic>
        <p:nvPicPr>
          <p:cNvPr id="9" name="Picture_x0020_5" descr="image001">
            <a:extLst>
              <a:ext uri="{FF2B5EF4-FFF2-40B4-BE49-F238E27FC236}">
                <a16:creationId xmlns:a16="http://schemas.microsoft.com/office/drawing/2014/main" id="{3F90A080-FB50-4FBB-90CF-94B6184AF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178" y="1608880"/>
            <a:ext cx="6612816" cy="44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2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8B0F-47E4-467A-A54F-35822765D1E8}"/>
              </a:ext>
            </a:extLst>
          </p:cNvPr>
          <p:cNvSpPr>
            <a:spLocks noGrp="1"/>
          </p:cNvSpPr>
          <p:nvPr>
            <p:ph type="title" idx="4294967295"/>
          </p:nvPr>
        </p:nvSpPr>
        <p:spPr>
          <a:xfrm>
            <a:off x="838200" y="256033"/>
            <a:ext cx="10515600" cy="539496"/>
          </a:xfrm>
        </p:spPr>
        <p:txBody>
          <a:bodyPr>
            <a:normAutofit fontScale="90000"/>
          </a:bodyPr>
          <a:lstStyle/>
          <a:p>
            <a:r>
              <a:rPr lang="en-US" dirty="0">
                <a:solidFill>
                  <a:schemeClr val="bg1"/>
                </a:solidFill>
                <a:latin typeface="Arial Narrow" panose="020B0506020202030204" pitchFamily="34" charset="0"/>
              </a:rPr>
              <a:t>Resources</a:t>
            </a:r>
          </a:p>
        </p:txBody>
      </p:sp>
      <p:sp>
        <p:nvSpPr>
          <p:cNvPr id="19" name="Content Placeholder 2">
            <a:extLst>
              <a:ext uri="{FF2B5EF4-FFF2-40B4-BE49-F238E27FC236}">
                <a16:creationId xmlns:a16="http://schemas.microsoft.com/office/drawing/2014/main" id="{4E4CA32E-0311-16B1-00BD-C7B1D633EA82}"/>
              </a:ext>
            </a:extLst>
          </p:cNvPr>
          <p:cNvSpPr>
            <a:spLocks noGrp="1"/>
          </p:cNvSpPr>
          <p:nvPr>
            <p:ph idx="1"/>
          </p:nvPr>
        </p:nvSpPr>
        <p:spPr>
          <a:xfrm>
            <a:off x="897381" y="2080155"/>
            <a:ext cx="1803400" cy="528783"/>
          </a:xfrm>
        </p:spPr>
        <p:txBody>
          <a:bodyPr>
            <a:normAutofit/>
          </a:bodyPr>
          <a:lstStyle/>
          <a:p>
            <a:pPr marL="0" indent="0">
              <a:buNone/>
            </a:pPr>
            <a:r>
              <a:rPr lang="en-US" sz="2400" b="1" dirty="0">
                <a:solidFill>
                  <a:srgbClr val="BB1F3F"/>
                </a:solidFill>
                <a:latin typeface="Arial Narrow" panose="020B0606020202030204" pitchFamily="34" charset="0"/>
              </a:rPr>
              <a:t>WEB PAGE</a:t>
            </a:r>
          </a:p>
          <a:p>
            <a:pPr marL="0" indent="0">
              <a:buNone/>
            </a:pPr>
            <a:endParaRPr lang="en-US" sz="2400" dirty="0">
              <a:latin typeface="Arial Narrow" panose="020B0606020202030204" pitchFamily="34" charset="0"/>
            </a:endParaRPr>
          </a:p>
        </p:txBody>
      </p:sp>
      <p:sp>
        <p:nvSpPr>
          <p:cNvPr id="20" name="Rectangle 19">
            <a:extLst>
              <a:ext uri="{FF2B5EF4-FFF2-40B4-BE49-F238E27FC236}">
                <a16:creationId xmlns:a16="http://schemas.microsoft.com/office/drawing/2014/main" id="{CE41E509-90CD-0434-AA02-F89ADCE4BBA8}"/>
              </a:ext>
            </a:extLst>
          </p:cNvPr>
          <p:cNvSpPr/>
          <p:nvPr/>
        </p:nvSpPr>
        <p:spPr>
          <a:xfrm>
            <a:off x="838200" y="2877493"/>
            <a:ext cx="2670544" cy="1754326"/>
          </a:xfrm>
          <a:prstGeom prst="rect">
            <a:avLst/>
          </a:prstGeom>
        </p:spPr>
        <p:txBody>
          <a:bodyPr wrap="square">
            <a:spAutoFit/>
          </a:bodyPr>
          <a:lstStyle/>
          <a:p>
            <a:pPr marL="0" marR="0">
              <a:spcBef>
                <a:spcPts val="0"/>
              </a:spcBef>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Please review the information on the </a:t>
            </a:r>
            <a:r>
              <a:rPr lang="en-US" sz="1800" b="1" u="sng"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hlinkClick r:id="rId3"/>
              </a:rPr>
              <a:t>Moderator and Research Abstract  Information Web Page</a:t>
            </a:r>
            <a:r>
              <a:rPr lang="en-US" sz="1800" b="1" dirty="0">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effectLst/>
                <a:latin typeface="Arial Narrow" panose="020B0606020202030204" pitchFamily="34" charset="0"/>
                <a:ea typeface="Times New Roman" panose="02020603050405020304" pitchFamily="18" charset="0"/>
                <a:cs typeface="Arial" panose="020B0604020202020204" pitchFamily="34" charset="0"/>
              </a:rPr>
              <a:t>and bookmark the page for ease of use onsite.</a:t>
            </a:r>
            <a:r>
              <a:rPr lang="en-US" sz="1800" u="sng"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p:txBody>
      </p:sp>
      <p:sp>
        <p:nvSpPr>
          <p:cNvPr id="21" name="Content Placeholder 2">
            <a:extLst>
              <a:ext uri="{FF2B5EF4-FFF2-40B4-BE49-F238E27FC236}">
                <a16:creationId xmlns:a16="http://schemas.microsoft.com/office/drawing/2014/main" id="{D7E23F5B-8078-A068-664E-B108799981AA}"/>
              </a:ext>
            </a:extLst>
          </p:cNvPr>
          <p:cNvSpPr txBox="1">
            <a:spLocks/>
          </p:cNvSpPr>
          <p:nvPr/>
        </p:nvSpPr>
        <p:spPr>
          <a:xfrm>
            <a:off x="3846841" y="2080154"/>
            <a:ext cx="1803400" cy="5287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BB1F3F"/>
                </a:solidFill>
                <a:latin typeface="Arial Narrow" panose="020B0606020202030204" pitchFamily="34" charset="0"/>
              </a:rPr>
              <a:t>MOBILE APP</a:t>
            </a:r>
          </a:p>
          <a:p>
            <a:pPr marL="0" indent="0">
              <a:buFont typeface="Arial" panose="020B0604020202020204" pitchFamily="34" charset="0"/>
              <a:buNone/>
            </a:pPr>
            <a:endParaRPr lang="en-US" sz="2400" dirty="0">
              <a:latin typeface="Arial Narrow" panose="020B0606020202030204" pitchFamily="34" charset="0"/>
            </a:endParaRPr>
          </a:p>
        </p:txBody>
      </p:sp>
      <p:sp>
        <p:nvSpPr>
          <p:cNvPr id="24" name="Arrow: Right 23">
            <a:extLst>
              <a:ext uri="{FF2B5EF4-FFF2-40B4-BE49-F238E27FC236}">
                <a16:creationId xmlns:a16="http://schemas.microsoft.com/office/drawing/2014/main" id="{8B5B3624-5111-719C-1136-89FE6E9B1D03}"/>
              </a:ext>
            </a:extLst>
          </p:cNvPr>
          <p:cNvSpPr/>
          <p:nvPr/>
        </p:nvSpPr>
        <p:spPr>
          <a:xfrm>
            <a:off x="5436721" y="5780917"/>
            <a:ext cx="722423" cy="233916"/>
          </a:xfrm>
          <a:prstGeom prst="rightArrow">
            <a:avLst/>
          </a:prstGeom>
          <a:solidFill>
            <a:srgbClr val="980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7BCCC67B-5C9C-69C5-15BE-BEA14FC9BC2C}"/>
              </a:ext>
            </a:extLst>
          </p:cNvPr>
          <p:cNvSpPr/>
          <p:nvPr/>
        </p:nvSpPr>
        <p:spPr>
          <a:xfrm>
            <a:off x="8573219" y="4803640"/>
            <a:ext cx="722423" cy="233916"/>
          </a:xfrm>
          <a:prstGeom prst="rightArrow">
            <a:avLst/>
          </a:prstGeom>
          <a:solidFill>
            <a:srgbClr val="980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386559-F2A7-741A-CA6F-53895D35B278}"/>
              </a:ext>
            </a:extLst>
          </p:cNvPr>
          <p:cNvPicPr>
            <a:picLocks noChangeAspect="1"/>
          </p:cNvPicPr>
          <p:nvPr/>
        </p:nvPicPr>
        <p:blipFill>
          <a:blip r:embed="rId4"/>
          <a:stretch>
            <a:fillRect/>
          </a:stretch>
        </p:blipFill>
        <p:spPr>
          <a:xfrm>
            <a:off x="6301044" y="1694985"/>
            <a:ext cx="2146164" cy="4765332"/>
          </a:xfrm>
          <a:prstGeom prst="rect">
            <a:avLst/>
          </a:prstGeom>
        </p:spPr>
      </p:pic>
      <p:pic>
        <p:nvPicPr>
          <p:cNvPr id="7" name="Picture 6">
            <a:extLst>
              <a:ext uri="{FF2B5EF4-FFF2-40B4-BE49-F238E27FC236}">
                <a16:creationId xmlns:a16="http://schemas.microsoft.com/office/drawing/2014/main" id="{4FB244C2-311A-8C9C-2197-BA8CE51376D5}"/>
              </a:ext>
            </a:extLst>
          </p:cNvPr>
          <p:cNvPicPr>
            <a:picLocks noChangeAspect="1"/>
          </p:cNvPicPr>
          <p:nvPr/>
        </p:nvPicPr>
        <p:blipFill>
          <a:blip r:embed="rId5"/>
          <a:stretch>
            <a:fillRect/>
          </a:stretch>
        </p:blipFill>
        <p:spPr>
          <a:xfrm>
            <a:off x="9343528" y="1708912"/>
            <a:ext cx="2430794" cy="4751405"/>
          </a:xfrm>
          <a:prstGeom prst="rect">
            <a:avLst/>
          </a:prstGeom>
        </p:spPr>
      </p:pic>
      <p:pic>
        <p:nvPicPr>
          <p:cNvPr id="8" name="Picture 7">
            <a:extLst>
              <a:ext uri="{FF2B5EF4-FFF2-40B4-BE49-F238E27FC236}">
                <a16:creationId xmlns:a16="http://schemas.microsoft.com/office/drawing/2014/main" id="{32130454-94F9-B60E-0BB8-76C46CCC0BE7}"/>
              </a:ext>
            </a:extLst>
          </p:cNvPr>
          <p:cNvPicPr>
            <a:picLocks noChangeAspect="1"/>
          </p:cNvPicPr>
          <p:nvPr/>
        </p:nvPicPr>
        <p:blipFill>
          <a:blip r:embed="rId6"/>
          <a:stretch>
            <a:fillRect/>
          </a:stretch>
        </p:blipFill>
        <p:spPr>
          <a:xfrm>
            <a:off x="6981477" y="5685435"/>
            <a:ext cx="805193" cy="658795"/>
          </a:xfrm>
          <a:prstGeom prst="rect">
            <a:avLst/>
          </a:prstGeom>
        </p:spPr>
      </p:pic>
    </p:spTree>
    <p:extLst>
      <p:ext uri="{BB962C8B-B14F-4D97-AF65-F5344CB8AC3E}">
        <p14:creationId xmlns:p14="http://schemas.microsoft.com/office/powerpoint/2010/main" val="875594910"/>
      </p:ext>
    </p:extLst>
  </p:cSld>
  <p:clrMapOvr>
    <a:masterClrMapping/>
  </p:clrMapOvr>
</p:sld>
</file>

<file path=ppt/theme/theme1.xml><?xml version="1.0" encoding="utf-8"?>
<a:theme xmlns:a="http://schemas.openxmlformats.org/drawingml/2006/main" name="ACVIM_General 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1089</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Times New Roman</vt:lpstr>
      <vt:lpstr>ACVIM_General PP</vt:lpstr>
      <vt:lpstr>Research Abstract Moderator Training</vt:lpstr>
      <vt:lpstr>Objectives</vt:lpstr>
      <vt:lpstr>Responsibilities</vt:lpstr>
      <vt:lpstr>Responsibilities</vt:lpstr>
      <vt:lpstr>Responsibilities</vt:lpstr>
      <vt:lpstr>Responsibilities</vt:lpstr>
      <vt:lpstr>Presenter View of Speaker Timer</vt:lpstr>
      <vt:lpstr>Speaker Timer</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Abstract Moderator Training</dc:title>
  <dc:creator>Leventhal</dc:creator>
  <cp:lastModifiedBy>Allison Allelo</cp:lastModifiedBy>
  <cp:revision>69</cp:revision>
  <dcterms:created xsi:type="dcterms:W3CDTF">2019-04-30T16:43:40Z</dcterms:created>
  <dcterms:modified xsi:type="dcterms:W3CDTF">2023-06-09T20:03:50Z</dcterms:modified>
</cp:coreProperties>
</file>