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74" r:id="rId3"/>
    <p:sldId id="273" r:id="rId4"/>
    <p:sldId id="272" r:id="rId5"/>
    <p:sldId id="271" r:id="rId6"/>
    <p:sldId id="270" r:id="rId7"/>
    <p:sldId id="276" r:id="rId8"/>
    <p:sldId id="265" r:id="rId9"/>
    <p:sldId id="275" r:id="rId10"/>
    <p:sldId id="269" r:id="rId11"/>
    <p:sldId id="268" r:id="rId12"/>
    <p:sldId id="267" r:id="rId13"/>
    <p:sldId id="266" r:id="rId14"/>
    <p:sldId id="26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2135"/>
    <a:srgbClr val="CDA788"/>
    <a:srgbClr val="333333"/>
    <a:srgbClr val="3D5E93"/>
    <a:srgbClr val="BB1F3F"/>
    <a:srgbClr val="98002E"/>
    <a:srgbClr val="BFDA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41" autoAdjust="0"/>
    <p:restoredTop sz="94660"/>
  </p:normalViewPr>
  <p:slideViewPr>
    <p:cSldViewPr snapToGrid="0">
      <p:cViewPr varScale="1">
        <p:scale>
          <a:sx n="114" d="100"/>
          <a:sy n="114" d="100"/>
        </p:scale>
        <p:origin x="480"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14FF8-9636-4577-91BC-83D439789A6A}"/>
              </a:ext>
            </a:extLst>
          </p:cNvPr>
          <p:cNvSpPr>
            <a:spLocks noGrp="1"/>
          </p:cNvSpPr>
          <p:nvPr>
            <p:ph type="ctrTitle"/>
          </p:nvPr>
        </p:nvSpPr>
        <p:spPr>
          <a:xfrm>
            <a:off x="1153236" y="2197220"/>
            <a:ext cx="9885528" cy="2156416"/>
          </a:xfrm>
        </p:spPr>
        <p:txBody>
          <a:bodyPr anchor="ctr">
            <a:normAutofit/>
          </a:bodyPr>
          <a:lstStyle>
            <a:lvl1pPr algn="ctr">
              <a:defRPr sz="5400" b="1">
                <a:solidFill>
                  <a:srgbClr val="333333"/>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E048E66B-CBFC-41AA-AD07-8E24FF028AB1}"/>
              </a:ext>
            </a:extLst>
          </p:cNvPr>
          <p:cNvSpPr>
            <a:spLocks noGrp="1"/>
          </p:cNvSpPr>
          <p:nvPr>
            <p:ph type="subTitle" idx="1"/>
          </p:nvPr>
        </p:nvSpPr>
        <p:spPr>
          <a:xfrm>
            <a:off x="1524000" y="4471916"/>
            <a:ext cx="9144000" cy="1104331"/>
          </a:xfrm>
        </p:spPr>
        <p:txBody>
          <a:bodyPr/>
          <a:lstStyle>
            <a:lvl1pPr marL="0" indent="0" algn="ctr">
              <a:buNone/>
              <a:defRPr sz="2400">
                <a:solidFill>
                  <a:srgbClr val="333333"/>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5EBD9C07-FD37-4C2D-B821-7B49D1033A4E}"/>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5BB1F98-5D80-416A-96DD-11B5620B587D}" type="datetimeFigureOut">
              <a:rPr lang="en-US" smtClean="0"/>
              <a:pPr/>
              <a:t>6/9/2023</a:t>
            </a:fld>
            <a:endParaRPr lang="en-US" dirty="0"/>
          </a:p>
        </p:txBody>
      </p:sp>
      <p:sp>
        <p:nvSpPr>
          <p:cNvPr id="5" name="Footer Placeholder 4">
            <a:extLst>
              <a:ext uri="{FF2B5EF4-FFF2-40B4-BE49-F238E27FC236}">
                <a16:creationId xmlns:a16="http://schemas.microsoft.com/office/drawing/2014/main" id="{04EFBF29-2E7E-4391-9ABD-2168235A752A}"/>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EDFFA915-2D83-40FE-9392-A637C1CC1CB9}"/>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B2F7544E-6DE3-4998-808C-F8508E3985DC}" type="slidenum">
              <a:rPr lang="en-US" smtClean="0"/>
              <a:pPr/>
              <a:t>‹#›</a:t>
            </a:fld>
            <a:endParaRPr lang="en-US" dirty="0"/>
          </a:p>
        </p:txBody>
      </p:sp>
      <p:sp>
        <p:nvSpPr>
          <p:cNvPr id="8" name="Rectangle 7">
            <a:extLst>
              <a:ext uri="{FF2B5EF4-FFF2-40B4-BE49-F238E27FC236}">
                <a16:creationId xmlns:a16="http://schemas.microsoft.com/office/drawing/2014/main" id="{1E2CFC5E-59AD-B621-CD11-55275CDA065D}"/>
              </a:ext>
            </a:extLst>
          </p:cNvPr>
          <p:cNvSpPr/>
          <p:nvPr userDrawn="1"/>
        </p:nvSpPr>
        <p:spPr>
          <a:xfrm>
            <a:off x="0" y="0"/>
            <a:ext cx="12192000" cy="1281753"/>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FE630387-2F00-2338-3F95-4E8F5AF716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5"/>
            <a:ext cx="12192000" cy="1270000"/>
          </a:xfrm>
          <a:prstGeom prst="rect">
            <a:avLst/>
          </a:prstGeom>
        </p:spPr>
      </p:pic>
      <p:sp>
        <p:nvSpPr>
          <p:cNvPr id="13" name="Rectangle 12">
            <a:extLst>
              <a:ext uri="{FF2B5EF4-FFF2-40B4-BE49-F238E27FC236}">
                <a16:creationId xmlns:a16="http://schemas.microsoft.com/office/drawing/2014/main" id="{393DD48F-2527-16B9-7660-15A5D40CA1A8}"/>
              </a:ext>
            </a:extLst>
          </p:cNvPr>
          <p:cNvSpPr/>
          <p:nvPr userDrawn="1"/>
        </p:nvSpPr>
        <p:spPr>
          <a:xfrm flipV="1">
            <a:off x="0" y="1226626"/>
            <a:ext cx="12192000" cy="76178"/>
          </a:xfrm>
          <a:prstGeom prst="rect">
            <a:avLst/>
          </a:prstGeom>
          <a:solidFill>
            <a:srgbClr val="CDA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00" dirty="0"/>
          </a:p>
        </p:txBody>
      </p:sp>
      <p:sp>
        <p:nvSpPr>
          <p:cNvPr id="9" name="Rectangle 8">
            <a:extLst>
              <a:ext uri="{FF2B5EF4-FFF2-40B4-BE49-F238E27FC236}">
                <a16:creationId xmlns:a16="http://schemas.microsoft.com/office/drawing/2014/main" id="{90F3E633-AE28-B8EB-8A96-CE442DB4B7AD}"/>
              </a:ext>
            </a:extLst>
          </p:cNvPr>
          <p:cNvSpPr/>
          <p:nvPr userDrawn="1"/>
        </p:nvSpPr>
        <p:spPr>
          <a:xfrm>
            <a:off x="4326341" y="1"/>
            <a:ext cx="3539319" cy="1651378"/>
          </a:xfrm>
          <a:prstGeom prst="rect">
            <a:avLst/>
          </a:prstGeom>
          <a:solidFill>
            <a:srgbClr val="C22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pic>
        <p:nvPicPr>
          <p:cNvPr id="7" name="Graphic 6">
            <a:extLst>
              <a:ext uri="{FF2B5EF4-FFF2-40B4-BE49-F238E27FC236}">
                <a16:creationId xmlns:a16="http://schemas.microsoft.com/office/drawing/2014/main" id="{ABB57DFF-231E-C449-417C-C64272C0739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808335" y="384307"/>
            <a:ext cx="2575330" cy="910470"/>
          </a:xfrm>
          <a:prstGeom prst="rect">
            <a:avLst/>
          </a:prstGeom>
        </p:spPr>
      </p:pic>
    </p:spTree>
    <p:extLst>
      <p:ext uri="{BB962C8B-B14F-4D97-AF65-F5344CB8AC3E}">
        <p14:creationId xmlns:p14="http://schemas.microsoft.com/office/powerpoint/2010/main" val="4109347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7A851DA-CA07-4BED-AA60-16A628AC9C0E}"/>
              </a:ext>
            </a:extLst>
          </p:cNvPr>
          <p:cNvSpPr>
            <a:spLocks noGrp="1"/>
          </p:cNvSpPr>
          <p:nvPr>
            <p:ph idx="1"/>
          </p:nvPr>
        </p:nvSpPr>
        <p:spPr>
          <a:xfrm>
            <a:off x="838200" y="1474188"/>
            <a:ext cx="10515600" cy="470277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E958CBE-3947-46A7-875C-1B62EF969465}"/>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5BB1F98-5D80-416A-96DD-11B5620B587D}" type="datetimeFigureOut">
              <a:rPr lang="en-US" smtClean="0"/>
              <a:pPr/>
              <a:t>6/9/2023</a:t>
            </a:fld>
            <a:endParaRPr lang="en-US" dirty="0"/>
          </a:p>
        </p:txBody>
      </p:sp>
      <p:sp>
        <p:nvSpPr>
          <p:cNvPr id="5" name="Footer Placeholder 4">
            <a:extLst>
              <a:ext uri="{FF2B5EF4-FFF2-40B4-BE49-F238E27FC236}">
                <a16:creationId xmlns:a16="http://schemas.microsoft.com/office/drawing/2014/main" id="{D5DFFB71-E5CD-4FD1-9FDC-A79BBA9D30E8}"/>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2AEC6403-8A2A-49E2-97B8-C98992561A7E}"/>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B2F7544E-6DE3-4998-808C-F8508E3985DC}" type="slidenum">
              <a:rPr lang="en-US" smtClean="0"/>
              <a:pPr/>
              <a:t>‹#›</a:t>
            </a:fld>
            <a:endParaRPr lang="en-US" dirty="0"/>
          </a:p>
        </p:txBody>
      </p:sp>
      <p:sp>
        <p:nvSpPr>
          <p:cNvPr id="2" name="Rectangle 1">
            <a:extLst>
              <a:ext uri="{FF2B5EF4-FFF2-40B4-BE49-F238E27FC236}">
                <a16:creationId xmlns:a16="http://schemas.microsoft.com/office/drawing/2014/main" id="{B0875827-7235-8AD1-7317-EB5FEEF581F4}"/>
              </a:ext>
            </a:extLst>
          </p:cNvPr>
          <p:cNvSpPr/>
          <p:nvPr userDrawn="1"/>
        </p:nvSpPr>
        <p:spPr>
          <a:xfrm>
            <a:off x="0" y="0"/>
            <a:ext cx="12192000" cy="1077083"/>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2E1BBB8-35C6-4204-A5B3-6344270123DB}"/>
              </a:ext>
            </a:extLst>
          </p:cNvPr>
          <p:cNvSpPr/>
          <p:nvPr userDrawn="1"/>
        </p:nvSpPr>
        <p:spPr>
          <a:xfrm flipV="1">
            <a:off x="0" y="1077083"/>
            <a:ext cx="12192000" cy="76178"/>
          </a:xfrm>
          <a:prstGeom prst="rect">
            <a:avLst/>
          </a:prstGeom>
          <a:solidFill>
            <a:srgbClr val="CDA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p:txBody>
      </p:sp>
      <p:pic>
        <p:nvPicPr>
          <p:cNvPr id="14" name="Graphic 13">
            <a:extLst>
              <a:ext uri="{FF2B5EF4-FFF2-40B4-BE49-F238E27FC236}">
                <a16:creationId xmlns:a16="http://schemas.microsoft.com/office/drawing/2014/main" id="{A79AD1C9-BFEE-41A8-9F98-563162DD3C4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22821" y="229495"/>
            <a:ext cx="1650079" cy="583361"/>
          </a:xfrm>
          <a:prstGeom prst="rect">
            <a:avLst/>
          </a:prstGeom>
        </p:spPr>
      </p:pic>
      <p:sp>
        <p:nvSpPr>
          <p:cNvPr id="7" name="Text Placeholder 7">
            <a:extLst>
              <a:ext uri="{FF2B5EF4-FFF2-40B4-BE49-F238E27FC236}">
                <a16:creationId xmlns:a16="http://schemas.microsoft.com/office/drawing/2014/main" id="{E3CCF358-CDFB-3889-69AC-906AD71D1BA2}"/>
              </a:ext>
            </a:extLst>
          </p:cNvPr>
          <p:cNvSpPr>
            <a:spLocks noGrp="1"/>
          </p:cNvSpPr>
          <p:nvPr>
            <p:ph type="body" sz="quarter" idx="13" hasCustomPrompt="1"/>
          </p:nvPr>
        </p:nvSpPr>
        <p:spPr>
          <a:xfrm>
            <a:off x="695623" y="223262"/>
            <a:ext cx="8871613" cy="753840"/>
          </a:xfrm>
        </p:spPr>
        <p:txBody>
          <a:bodyPr>
            <a:normAutofit/>
          </a:bodyPr>
          <a:lstStyle>
            <a:lvl1pPr marL="0" indent="0">
              <a:buNone/>
              <a:defRPr sz="4000">
                <a:solidFill>
                  <a:schemeClr val="bg2"/>
                </a:solidFill>
              </a:defRPr>
            </a:lvl1pPr>
          </a:lstStyle>
          <a:p>
            <a:r>
              <a:rPr lang="en-US" dirty="0">
                <a:solidFill>
                  <a:schemeClr val="bg1"/>
                </a:solidFill>
                <a:latin typeface="Arial" panose="020B0604020202020204" pitchFamily="34" charset="0"/>
                <a:cs typeface="Arial" panose="020B0604020202020204" pitchFamily="34" charset="0"/>
              </a:rPr>
              <a:t>Page Title Here</a:t>
            </a:r>
          </a:p>
        </p:txBody>
      </p:sp>
    </p:spTree>
    <p:extLst>
      <p:ext uri="{BB962C8B-B14F-4D97-AF65-F5344CB8AC3E}">
        <p14:creationId xmlns:p14="http://schemas.microsoft.com/office/powerpoint/2010/main" val="4208917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47EA0-EF9B-4762-92F8-A1E75C88F145}"/>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64C5FBEF-84F1-4427-A48D-5B138A334108}"/>
              </a:ext>
            </a:extLst>
          </p:cNvPr>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D2B79D5-9842-49E3-9E94-D28A7AC2DDC5}"/>
              </a:ext>
            </a:extLst>
          </p:cNvPr>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7EB4BAF2-26F8-4880-9EC7-D29127CC0262}"/>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5BB1F98-5D80-416A-96DD-11B5620B587D}" type="datetimeFigureOut">
              <a:rPr lang="en-US" smtClean="0"/>
              <a:pPr/>
              <a:t>6/9/2023</a:t>
            </a:fld>
            <a:endParaRPr lang="en-US" dirty="0"/>
          </a:p>
        </p:txBody>
      </p:sp>
      <p:sp>
        <p:nvSpPr>
          <p:cNvPr id="6" name="Footer Placeholder 5">
            <a:extLst>
              <a:ext uri="{FF2B5EF4-FFF2-40B4-BE49-F238E27FC236}">
                <a16:creationId xmlns:a16="http://schemas.microsoft.com/office/drawing/2014/main" id="{8595B772-78BA-414F-ADDD-BED444614ACC}"/>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a:extLst>
              <a:ext uri="{FF2B5EF4-FFF2-40B4-BE49-F238E27FC236}">
                <a16:creationId xmlns:a16="http://schemas.microsoft.com/office/drawing/2014/main" id="{6705AF59-DC94-490D-94A2-70A1CEFC6709}"/>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B2F7544E-6DE3-4998-808C-F8508E3985DC}" type="slidenum">
              <a:rPr lang="en-US" smtClean="0"/>
              <a:pPr/>
              <a:t>‹#›</a:t>
            </a:fld>
            <a:endParaRPr lang="en-US" dirty="0"/>
          </a:p>
        </p:txBody>
      </p:sp>
    </p:spTree>
    <p:extLst>
      <p:ext uri="{BB962C8B-B14F-4D97-AF65-F5344CB8AC3E}">
        <p14:creationId xmlns:p14="http://schemas.microsoft.com/office/powerpoint/2010/main" val="1674733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D69DB4-FA08-4E2A-8617-249FE5DEE502}"/>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5BB1F98-5D80-416A-96DD-11B5620B587D}" type="datetimeFigureOut">
              <a:rPr lang="en-US" smtClean="0"/>
              <a:pPr/>
              <a:t>6/9/2023</a:t>
            </a:fld>
            <a:endParaRPr lang="en-US" dirty="0"/>
          </a:p>
        </p:txBody>
      </p:sp>
      <p:sp>
        <p:nvSpPr>
          <p:cNvPr id="3" name="Footer Placeholder 2">
            <a:extLst>
              <a:ext uri="{FF2B5EF4-FFF2-40B4-BE49-F238E27FC236}">
                <a16:creationId xmlns:a16="http://schemas.microsoft.com/office/drawing/2014/main" id="{FACEABE3-F3DB-4AE8-934C-3BF6DB02CCB6}"/>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4" name="Slide Number Placeholder 3">
            <a:extLst>
              <a:ext uri="{FF2B5EF4-FFF2-40B4-BE49-F238E27FC236}">
                <a16:creationId xmlns:a16="http://schemas.microsoft.com/office/drawing/2014/main" id="{35D7830E-FDFE-45FF-924D-EF80A2B1E867}"/>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B2F7544E-6DE3-4998-808C-F8508E3985DC}" type="slidenum">
              <a:rPr lang="en-US" smtClean="0"/>
              <a:pPr/>
              <a:t>‹#›</a:t>
            </a:fld>
            <a:endParaRPr lang="en-US" dirty="0"/>
          </a:p>
        </p:txBody>
      </p:sp>
    </p:spTree>
    <p:extLst>
      <p:ext uri="{BB962C8B-B14F-4D97-AF65-F5344CB8AC3E}">
        <p14:creationId xmlns:p14="http://schemas.microsoft.com/office/powerpoint/2010/main" val="24103595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3E84E2-24DB-46DD-A432-4AEEF8B287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EF71E81-7BCE-41FE-B139-2EC7076D18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216754C-5E07-4E85-B1DE-48CE530316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F5BB1F98-5D80-416A-96DD-11B5620B587D}" type="datetimeFigureOut">
              <a:rPr lang="en-US" smtClean="0"/>
              <a:pPr/>
              <a:t>6/9/2023</a:t>
            </a:fld>
            <a:endParaRPr lang="en-US" dirty="0"/>
          </a:p>
        </p:txBody>
      </p:sp>
      <p:sp>
        <p:nvSpPr>
          <p:cNvPr id="5" name="Footer Placeholder 4">
            <a:extLst>
              <a:ext uri="{FF2B5EF4-FFF2-40B4-BE49-F238E27FC236}">
                <a16:creationId xmlns:a16="http://schemas.microsoft.com/office/drawing/2014/main" id="{0B224CDB-6E9D-449F-AD48-635EE67112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747C4C66-62BE-4881-9663-03AD7F5A69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B2F7544E-6DE3-4998-808C-F8508E3985DC}" type="slidenum">
              <a:rPr lang="en-US" smtClean="0"/>
              <a:pPr/>
              <a:t>‹#›</a:t>
            </a:fld>
            <a:endParaRPr lang="en-US" dirty="0"/>
          </a:p>
        </p:txBody>
      </p:sp>
    </p:spTree>
    <p:extLst>
      <p:ext uri="{BB962C8B-B14F-4D97-AF65-F5344CB8AC3E}">
        <p14:creationId xmlns:p14="http://schemas.microsoft.com/office/powerpoint/2010/main" val="12710881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amanda@acvim.or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385F3D-C8C0-8C00-78CA-AA911CC4CB86}"/>
              </a:ext>
            </a:extLst>
          </p:cNvPr>
          <p:cNvSpPr>
            <a:spLocks noGrp="1"/>
          </p:cNvSpPr>
          <p:nvPr>
            <p:ph type="ctrTitle"/>
          </p:nvPr>
        </p:nvSpPr>
        <p:spPr>
          <a:xfrm>
            <a:off x="1153236" y="2778710"/>
            <a:ext cx="9885528" cy="1574925"/>
          </a:xfrm>
        </p:spPr>
        <p:txBody>
          <a:bodyPr>
            <a:normAutofit/>
          </a:bodyPr>
          <a:lstStyle/>
          <a:p>
            <a:r>
              <a:rPr lang="en-US" sz="4400" b="1" dirty="0">
                <a:solidFill>
                  <a:schemeClr val="tx1"/>
                </a:solidFill>
                <a:latin typeface="Arial Narrow" panose="020B0606020202030204" pitchFamily="34" charset="0"/>
              </a:rPr>
              <a:t>Scientific Session Moderator Training</a:t>
            </a:r>
            <a:endParaRPr lang="en-US" sz="4400" dirty="0">
              <a:solidFill>
                <a:schemeClr val="tx1"/>
              </a:solidFill>
            </a:endParaRPr>
          </a:p>
        </p:txBody>
      </p:sp>
    </p:spTree>
    <p:extLst>
      <p:ext uri="{BB962C8B-B14F-4D97-AF65-F5344CB8AC3E}">
        <p14:creationId xmlns:p14="http://schemas.microsoft.com/office/powerpoint/2010/main" val="1621899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B58A2C-8A4F-1C23-26AA-AD6658E2C612}"/>
              </a:ext>
            </a:extLst>
          </p:cNvPr>
          <p:cNvSpPr>
            <a:spLocks noGrp="1"/>
          </p:cNvSpPr>
          <p:nvPr>
            <p:ph idx="1"/>
          </p:nvPr>
        </p:nvSpPr>
        <p:spPr/>
        <p:txBody>
          <a:bodyPr>
            <a:normAutofit/>
          </a:bodyPr>
          <a:lstStyle/>
          <a:p>
            <a:pPr marL="0" indent="0">
              <a:buNone/>
            </a:pPr>
            <a:r>
              <a:rPr lang="en-US" b="1" dirty="0">
                <a:solidFill>
                  <a:srgbClr val="C22135"/>
                </a:solidFill>
                <a:latin typeface="Arial Narrow" panose="020B0606020202030204" pitchFamily="34" charset="0"/>
              </a:rPr>
              <a:t>AV INFORMATION</a:t>
            </a:r>
            <a:br>
              <a:rPr lang="en-US" sz="2400" dirty="0">
                <a:solidFill>
                  <a:srgbClr val="C22135"/>
                </a:solidFill>
                <a:latin typeface="Arial Narrow" panose="020B0606020202030204" pitchFamily="34" charset="0"/>
              </a:rPr>
            </a:br>
            <a:endParaRPr lang="en-US" sz="1800" dirty="0">
              <a:solidFill>
                <a:srgbClr val="C22135"/>
              </a:solidFill>
              <a:latin typeface="Arial Narrow" panose="020B0606020202030204" pitchFamily="34" charset="0"/>
            </a:endParaRPr>
          </a:p>
          <a:p>
            <a:pPr marL="0" indent="0">
              <a:spcAft>
                <a:spcPts val="200"/>
              </a:spcAft>
              <a:buNone/>
            </a:pPr>
            <a:r>
              <a:rPr lang="en-US" sz="2400" dirty="0">
                <a:latin typeface="Arial Narrow" panose="020B0606020202030204" pitchFamily="34" charset="0"/>
              </a:rPr>
              <a:t>Potential Issues </a:t>
            </a:r>
          </a:p>
          <a:p>
            <a:pPr marL="857250" lvl="1" indent="-457200">
              <a:spcAft>
                <a:spcPts val="200"/>
              </a:spcAft>
              <a:buFont typeface="+mj-lt"/>
              <a:buAutoNum type="arabicPeriod"/>
            </a:pPr>
            <a:r>
              <a:rPr lang="en-US" dirty="0">
                <a:latin typeface="Arial Narrow" panose="020B0606020202030204" pitchFamily="34" charset="0"/>
              </a:rPr>
              <a:t>AV issues </a:t>
            </a:r>
          </a:p>
          <a:p>
            <a:pPr marL="857250" lvl="1" indent="-457200">
              <a:spcAft>
                <a:spcPts val="200"/>
              </a:spcAft>
              <a:buFont typeface="+mj-lt"/>
              <a:buAutoNum type="arabicPeriod"/>
            </a:pPr>
            <a:r>
              <a:rPr lang="en-US" dirty="0">
                <a:latin typeface="Arial Narrow" panose="020B0606020202030204" pitchFamily="34" charset="0"/>
              </a:rPr>
              <a:t>Speaker concerns</a:t>
            </a:r>
          </a:p>
          <a:p>
            <a:pPr marL="857250" lvl="1" indent="-457200">
              <a:spcAft>
                <a:spcPts val="200"/>
              </a:spcAft>
              <a:buFont typeface="+mj-lt"/>
              <a:buAutoNum type="arabicPeriod"/>
            </a:pPr>
            <a:r>
              <a:rPr lang="en-US" dirty="0">
                <a:latin typeface="Arial Narrow" panose="020B0606020202030204" pitchFamily="34" charset="0"/>
              </a:rPr>
              <a:t>Room filling for potential overflow</a:t>
            </a:r>
          </a:p>
          <a:p>
            <a:pPr marL="1314450" lvl="2" indent="-457200">
              <a:buFont typeface="+mj-lt"/>
              <a:buAutoNum type="alphaLcPeriod"/>
            </a:pPr>
            <a:r>
              <a:rPr lang="en-US" dirty="0">
                <a:latin typeface="Arial Narrow" panose="020B0606020202030204" pitchFamily="34" charset="0"/>
              </a:rPr>
              <a:t>Notify AV of a potential overflow room</a:t>
            </a:r>
          </a:p>
          <a:p>
            <a:pPr marL="1314450" lvl="2" indent="-457200">
              <a:buFont typeface="+mj-lt"/>
              <a:buAutoNum type="alphaLcPeriod"/>
            </a:pPr>
            <a:r>
              <a:rPr lang="en-US" dirty="0">
                <a:latin typeface="Arial Narrow" panose="020B0606020202030204" pitchFamily="34" charset="0"/>
              </a:rPr>
              <a:t>Make an announcement for people to move in and up to fill to their comfort level</a:t>
            </a:r>
          </a:p>
          <a:p>
            <a:pPr marL="1314450" lvl="2" indent="-457200">
              <a:buFont typeface="+mj-lt"/>
              <a:buAutoNum type="alphaLcPeriod"/>
            </a:pPr>
            <a:r>
              <a:rPr lang="en-US" dirty="0">
                <a:latin typeface="Arial Narrow" panose="020B0606020202030204" pitchFamily="34" charset="0"/>
              </a:rPr>
              <a:t>AV staff will arrive to assist and direct people to overflow viewing if needed</a:t>
            </a:r>
          </a:p>
          <a:p>
            <a:pPr marL="400050" lvl="1" indent="0">
              <a:buNone/>
            </a:pPr>
            <a:endParaRPr lang="en-US" dirty="0">
              <a:latin typeface="Arial Narrow" panose="020B0606020202030204" pitchFamily="34" charset="0"/>
            </a:endParaRPr>
          </a:p>
          <a:p>
            <a:pPr marL="0" lvl="1" indent="0">
              <a:buNone/>
            </a:pPr>
            <a:r>
              <a:rPr lang="en-US" sz="2000" b="1" dirty="0">
                <a:latin typeface="Arial Narrow" panose="020B0606020202030204" pitchFamily="34" charset="0"/>
              </a:rPr>
              <a:t>Please note: </a:t>
            </a:r>
            <a:r>
              <a:rPr lang="en-US" sz="2000" dirty="0">
                <a:latin typeface="Arial Narrow" panose="020B0606020202030204" pitchFamily="34" charset="0"/>
              </a:rPr>
              <a:t>Room layouts cannot be changed – these are set to accommodate the rooms for the week. In addition, microphones have been assigned to the room based on the number of presenters. </a:t>
            </a:r>
          </a:p>
          <a:p>
            <a:endParaRPr lang="en-US" dirty="0"/>
          </a:p>
        </p:txBody>
      </p:sp>
      <p:sp>
        <p:nvSpPr>
          <p:cNvPr id="3" name="Text Placeholder 2">
            <a:extLst>
              <a:ext uri="{FF2B5EF4-FFF2-40B4-BE49-F238E27FC236}">
                <a16:creationId xmlns:a16="http://schemas.microsoft.com/office/drawing/2014/main" id="{358E480A-CC37-D624-FC07-3EB1A902B122}"/>
              </a:ext>
            </a:extLst>
          </p:cNvPr>
          <p:cNvSpPr>
            <a:spLocks noGrp="1"/>
          </p:cNvSpPr>
          <p:nvPr>
            <p:ph type="body" sz="quarter" idx="13"/>
          </p:nvPr>
        </p:nvSpPr>
        <p:spPr/>
        <p:txBody>
          <a:bodyPr/>
          <a:lstStyle/>
          <a:p>
            <a:r>
              <a:rPr lang="en-US" dirty="0">
                <a:latin typeface="Arial Narrow" panose="020B0606020202030204" pitchFamily="34" charset="0"/>
              </a:rPr>
              <a:t>Troubleshooting	</a:t>
            </a:r>
          </a:p>
        </p:txBody>
      </p:sp>
    </p:spTree>
    <p:extLst>
      <p:ext uri="{BB962C8B-B14F-4D97-AF65-F5344CB8AC3E}">
        <p14:creationId xmlns:p14="http://schemas.microsoft.com/office/powerpoint/2010/main" val="3349843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375DF36-16B6-C2CD-189E-0CB89BEA2FAE}"/>
              </a:ext>
            </a:extLst>
          </p:cNvPr>
          <p:cNvSpPr>
            <a:spLocks noGrp="1"/>
          </p:cNvSpPr>
          <p:nvPr>
            <p:ph idx="1"/>
          </p:nvPr>
        </p:nvSpPr>
        <p:spPr>
          <a:xfrm>
            <a:off x="561202" y="1829234"/>
            <a:ext cx="11069595" cy="4324865"/>
          </a:xfrm>
        </p:spPr>
        <p:txBody>
          <a:bodyPr/>
          <a:lstStyle/>
          <a:p>
            <a:pPr marL="0" indent="0">
              <a:buNone/>
            </a:pPr>
            <a:r>
              <a:rPr lang="en-US" b="1" dirty="0">
                <a:solidFill>
                  <a:srgbClr val="C22135"/>
                </a:solidFill>
                <a:latin typeface="Arial Narrow" panose="020B0606020202030204" pitchFamily="34" charset="0"/>
              </a:rPr>
              <a:t>HOW TO CONTACT AV</a:t>
            </a:r>
            <a:endParaRPr lang="en-US" sz="2400" dirty="0">
              <a:solidFill>
                <a:srgbClr val="C22135"/>
              </a:solidFill>
              <a:latin typeface="Arial Narrow" panose="020B0606020202030204" pitchFamily="34" charset="0"/>
            </a:endParaRPr>
          </a:p>
          <a:p>
            <a:pPr marL="0" indent="0">
              <a:buNone/>
            </a:pPr>
            <a:r>
              <a:rPr lang="en-US" sz="2400" dirty="0">
                <a:latin typeface="Arial Narrow" panose="020B0606020202030204" pitchFamily="34" charset="0"/>
              </a:rPr>
              <a:t>Our AV technicians can be contacted in a variety of ways:</a:t>
            </a:r>
          </a:p>
          <a:p>
            <a:pPr marL="857250" lvl="1" indent="-457200">
              <a:buFont typeface="+mj-lt"/>
              <a:buAutoNum type="alphaLcPeriod"/>
            </a:pPr>
            <a:r>
              <a:rPr lang="en-US" dirty="0">
                <a:latin typeface="Arial Narrow" panose="020B0606020202030204" pitchFamily="34" charset="0"/>
              </a:rPr>
              <a:t>If you experience issues as the session is being set up, press the </a:t>
            </a:r>
            <a:r>
              <a:rPr lang="en-US" dirty="0">
                <a:solidFill>
                  <a:srgbClr val="0070C0"/>
                </a:solidFill>
                <a:latin typeface="Arial Narrow" panose="020B0606020202030204" pitchFamily="34" charset="0"/>
              </a:rPr>
              <a:t>tech alert button </a:t>
            </a:r>
            <a:r>
              <a:rPr lang="en-US" dirty="0">
                <a:latin typeface="Arial Narrow" panose="020B0606020202030204" pitchFamily="34" charset="0"/>
              </a:rPr>
              <a:t>on the laptop in the room. This will ask you to type in the issue and will immediately report the issue and room number to the AV team</a:t>
            </a:r>
          </a:p>
          <a:p>
            <a:pPr marL="857250" lvl="1" indent="-457200">
              <a:buFont typeface="+mj-lt"/>
              <a:buAutoNum type="alphaLcPeriod"/>
            </a:pPr>
            <a:r>
              <a:rPr lang="en-US" dirty="0">
                <a:latin typeface="Arial Narrow" panose="020B0606020202030204" pitchFamily="34" charset="0"/>
              </a:rPr>
              <a:t>Check the hallway for a roaming AV technician stationed in the hallway outside of the presentation room</a:t>
            </a:r>
          </a:p>
          <a:p>
            <a:pPr marL="857250" lvl="1" indent="-457200">
              <a:buFont typeface="+mj-lt"/>
              <a:buAutoNum type="alphaLcPeriod"/>
            </a:pPr>
            <a:r>
              <a:rPr lang="en-US" dirty="0">
                <a:latin typeface="Arial Narrow" panose="020B0606020202030204" pitchFamily="34" charset="0"/>
              </a:rPr>
              <a:t>Text or step outside the room and call our AV tech line at </a:t>
            </a:r>
            <a:r>
              <a:rPr lang="en-US" dirty="0">
                <a:effectLst/>
                <a:latin typeface="Arial Narrow" panose="020B0606020202030204" pitchFamily="34" charset="0"/>
                <a:ea typeface="Calibri" panose="020F0502020204030204" pitchFamily="34" charset="0"/>
              </a:rPr>
              <a:t>215.385.3393 </a:t>
            </a:r>
            <a:r>
              <a:rPr lang="en-US" dirty="0">
                <a:latin typeface="Arial Narrow" panose="020B0606020202030204" pitchFamily="34" charset="0"/>
              </a:rPr>
              <a:t>and notify of the room and issue</a:t>
            </a:r>
            <a:endParaRPr lang="en-US" dirty="0"/>
          </a:p>
        </p:txBody>
      </p:sp>
      <p:sp>
        <p:nvSpPr>
          <p:cNvPr id="3" name="Text Placeholder 2">
            <a:extLst>
              <a:ext uri="{FF2B5EF4-FFF2-40B4-BE49-F238E27FC236}">
                <a16:creationId xmlns:a16="http://schemas.microsoft.com/office/drawing/2014/main" id="{F26C8FFA-4AC7-20DB-0D09-1E6AC7CFF4F9}"/>
              </a:ext>
            </a:extLst>
          </p:cNvPr>
          <p:cNvSpPr>
            <a:spLocks noGrp="1"/>
          </p:cNvSpPr>
          <p:nvPr>
            <p:ph type="body" sz="quarter" idx="13"/>
          </p:nvPr>
        </p:nvSpPr>
        <p:spPr/>
        <p:txBody>
          <a:bodyPr>
            <a:normAutofit/>
          </a:bodyPr>
          <a:lstStyle/>
          <a:p>
            <a:r>
              <a:rPr lang="en-US" dirty="0">
                <a:latin typeface="Arial Narrow" panose="020B0606020202030204" pitchFamily="34" charset="0"/>
              </a:rPr>
              <a:t>Troubleshooting, continued…		</a:t>
            </a:r>
          </a:p>
          <a:p>
            <a:endParaRPr lang="en-US" dirty="0"/>
          </a:p>
        </p:txBody>
      </p:sp>
    </p:spTree>
    <p:extLst>
      <p:ext uri="{BB962C8B-B14F-4D97-AF65-F5344CB8AC3E}">
        <p14:creationId xmlns:p14="http://schemas.microsoft.com/office/powerpoint/2010/main" val="2952401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22A6EA-6309-B098-AA04-E87BF9885D92}"/>
              </a:ext>
            </a:extLst>
          </p:cNvPr>
          <p:cNvSpPr>
            <a:spLocks noGrp="1"/>
          </p:cNvSpPr>
          <p:nvPr>
            <p:ph idx="1"/>
          </p:nvPr>
        </p:nvSpPr>
        <p:spPr/>
        <p:txBody>
          <a:bodyPr>
            <a:normAutofit fontScale="92500" lnSpcReduction="20000"/>
          </a:bodyPr>
          <a:lstStyle/>
          <a:p>
            <a:pPr marL="0" indent="0">
              <a:buNone/>
            </a:pPr>
            <a:r>
              <a:rPr lang="en-US" sz="3000" b="1" dirty="0">
                <a:solidFill>
                  <a:srgbClr val="C22135"/>
                </a:solidFill>
                <a:latin typeface="Arial Narrow" panose="020B0606020202030204" pitchFamily="34" charset="0"/>
              </a:rPr>
              <a:t>START OF SESSION – MODERATOR SCRIPT</a:t>
            </a:r>
          </a:p>
          <a:p>
            <a:pPr marL="0" indent="0">
              <a:buNone/>
            </a:pPr>
            <a:endParaRPr lang="en-US" sz="1500" dirty="0">
              <a:latin typeface="Arial Narrow" panose="020B0606020202030204" pitchFamily="34" charset="0"/>
            </a:endParaRPr>
          </a:p>
          <a:p>
            <a:pPr marL="457200" indent="-457200">
              <a:buFont typeface="+mj-lt"/>
              <a:buAutoNum type="arabicPeriod"/>
            </a:pPr>
            <a:r>
              <a:rPr lang="en-US" sz="2600" dirty="0">
                <a:latin typeface="Arial Narrow" panose="020B0606020202030204" pitchFamily="34" charset="0"/>
              </a:rPr>
              <a:t>Welcome</a:t>
            </a:r>
          </a:p>
          <a:p>
            <a:pPr marL="457200" indent="-457200">
              <a:buFont typeface="+mj-lt"/>
              <a:buAutoNum type="arabicPeriod"/>
            </a:pPr>
            <a:r>
              <a:rPr lang="en-US" sz="2600" dirty="0">
                <a:latin typeface="Arial Narrow" panose="020B0606020202030204" pitchFamily="34" charset="0"/>
              </a:rPr>
              <a:t>Introduce yourself as moderator (name only)</a:t>
            </a:r>
          </a:p>
          <a:p>
            <a:pPr marL="457200" indent="-457200">
              <a:buFont typeface="+mj-lt"/>
              <a:buAutoNum type="arabicPeriod"/>
            </a:pPr>
            <a:r>
              <a:rPr lang="en-US" sz="2600" dirty="0">
                <a:latin typeface="Arial Narrow" panose="020B0606020202030204" pitchFamily="34" charset="0"/>
              </a:rPr>
              <a:t>Announce title of session</a:t>
            </a:r>
          </a:p>
          <a:p>
            <a:pPr marL="457200" indent="-457200">
              <a:buFont typeface="+mj-lt"/>
              <a:buAutoNum type="arabicPeriod"/>
            </a:pPr>
            <a:r>
              <a:rPr lang="en-US" sz="2600" dirty="0">
                <a:latin typeface="Arial Narrow" panose="020B0606020202030204" pitchFamily="34" charset="0"/>
              </a:rPr>
              <a:t>Thank session sponsors (if any)</a:t>
            </a:r>
          </a:p>
          <a:p>
            <a:pPr marL="457200" indent="-457200">
              <a:buFont typeface="+mj-lt"/>
              <a:buAutoNum type="arabicPeriod"/>
            </a:pPr>
            <a:r>
              <a:rPr lang="en-US" sz="2600" dirty="0">
                <a:latin typeface="Arial Narrow" panose="020B0606020202030204" pitchFamily="34" charset="0"/>
              </a:rPr>
              <a:t>Ask attendees to turn cell phones to vibrate</a:t>
            </a:r>
          </a:p>
          <a:p>
            <a:pPr marL="457200" indent="-457200">
              <a:buFont typeface="+mj-lt"/>
              <a:buAutoNum type="arabicPeriod"/>
            </a:pPr>
            <a:r>
              <a:rPr lang="en-US" sz="2600" dirty="0">
                <a:latin typeface="Arial Narrow" panose="020B0606020202030204" pitchFamily="34" charset="0"/>
              </a:rPr>
              <a:t>Identify exits paths</a:t>
            </a:r>
          </a:p>
          <a:p>
            <a:pPr marL="457200" indent="-457200">
              <a:buFont typeface="+mj-lt"/>
              <a:buAutoNum type="arabicPeriod"/>
            </a:pPr>
            <a:r>
              <a:rPr lang="en-US" sz="2600" b="1" dirty="0">
                <a:latin typeface="Arial Narrow" panose="020B0606020202030204" pitchFamily="34" charset="0"/>
              </a:rPr>
              <a:t>If session is being livestreamed or content captured, remind attendees to utilize microphones when asking questions (you will see if it is livestreamed or content captured via the icon on mobile app). Or, the speaker will know. </a:t>
            </a:r>
          </a:p>
          <a:p>
            <a:pPr marL="457200" indent="-457200">
              <a:buFont typeface="+mj-lt"/>
              <a:buAutoNum type="arabicPeriod"/>
            </a:pPr>
            <a:r>
              <a:rPr lang="en-US" sz="2600" dirty="0">
                <a:latin typeface="Arial Narrow" panose="020B0606020202030204" pitchFamily="34" charset="0"/>
              </a:rPr>
              <a:t>Reminder to please fill out session evaluations </a:t>
            </a:r>
          </a:p>
          <a:p>
            <a:pPr marL="457200" indent="-457200">
              <a:buFont typeface="+mj-lt"/>
              <a:buAutoNum type="arabicPeriod"/>
            </a:pPr>
            <a:r>
              <a:rPr lang="en-US" sz="2600" dirty="0">
                <a:latin typeface="Arial Narrow" panose="020B0606020202030204" pitchFamily="34" charset="0"/>
              </a:rPr>
              <a:t>Introduce speaker(s)</a:t>
            </a:r>
          </a:p>
          <a:p>
            <a:endParaRPr lang="en-US" dirty="0"/>
          </a:p>
        </p:txBody>
      </p:sp>
      <p:sp>
        <p:nvSpPr>
          <p:cNvPr id="3" name="Text Placeholder 2">
            <a:extLst>
              <a:ext uri="{FF2B5EF4-FFF2-40B4-BE49-F238E27FC236}">
                <a16:creationId xmlns:a16="http://schemas.microsoft.com/office/drawing/2014/main" id="{FA81B836-FE05-8B54-2B5B-96942EA2F34A}"/>
              </a:ext>
            </a:extLst>
          </p:cNvPr>
          <p:cNvSpPr>
            <a:spLocks noGrp="1"/>
          </p:cNvSpPr>
          <p:nvPr>
            <p:ph type="body" sz="quarter" idx="13"/>
          </p:nvPr>
        </p:nvSpPr>
        <p:spPr/>
        <p:txBody>
          <a:bodyPr/>
          <a:lstStyle/>
          <a:p>
            <a:r>
              <a:rPr lang="en-US" dirty="0">
                <a:latin typeface="Arial Narrow" panose="020B0606020202030204" pitchFamily="34" charset="0"/>
              </a:rPr>
              <a:t>In Person</a:t>
            </a:r>
          </a:p>
        </p:txBody>
      </p:sp>
    </p:spTree>
    <p:extLst>
      <p:ext uri="{BB962C8B-B14F-4D97-AF65-F5344CB8AC3E}">
        <p14:creationId xmlns:p14="http://schemas.microsoft.com/office/powerpoint/2010/main" val="1321286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0306FA-AAE7-7F71-F725-E149734AD30B}"/>
              </a:ext>
            </a:extLst>
          </p:cNvPr>
          <p:cNvSpPr>
            <a:spLocks noGrp="1"/>
          </p:cNvSpPr>
          <p:nvPr>
            <p:ph idx="1"/>
          </p:nvPr>
        </p:nvSpPr>
        <p:spPr/>
        <p:txBody>
          <a:bodyPr>
            <a:normAutofit/>
          </a:bodyPr>
          <a:lstStyle/>
          <a:p>
            <a:pPr marL="0" indent="0">
              <a:buNone/>
            </a:pPr>
            <a:r>
              <a:rPr lang="en-US" b="1" dirty="0">
                <a:solidFill>
                  <a:srgbClr val="C22135"/>
                </a:solidFill>
                <a:latin typeface="Arial Narrow" panose="020B0606020202030204" pitchFamily="34" charset="0"/>
              </a:rPr>
              <a:t>DURING THE SESSION</a:t>
            </a:r>
          </a:p>
          <a:p>
            <a:pPr marL="457200" indent="-457200">
              <a:buFont typeface="+mj-lt"/>
              <a:buAutoNum type="arabicPeriod"/>
            </a:pPr>
            <a:r>
              <a:rPr lang="en-US" sz="2600" dirty="0">
                <a:latin typeface="Arial Narrow" panose="020B0606020202030204" pitchFamily="34" charset="0"/>
              </a:rPr>
              <a:t>Troubleshoot as issues arise</a:t>
            </a:r>
          </a:p>
          <a:p>
            <a:pPr marL="457200" indent="-457200">
              <a:buFont typeface="+mj-lt"/>
              <a:buAutoNum type="arabicPeriod"/>
            </a:pPr>
            <a:r>
              <a:rPr lang="en-US" sz="2600" dirty="0">
                <a:latin typeface="Arial Narrow" panose="020B0606020202030204" pitchFamily="34" charset="0"/>
              </a:rPr>
              <a:t>Keep session on time </a:t>
            </a:r>
          </a:p>
          <a:p>
            <a:pPr marL="457200" indent="-457200">
              <a:buFont typeface="+mj-lt"/>
              <a:buAutoNum type="arabicPeriod"/>
            </a:pPr>
            <a:endParaRPr lang="en-US" sz="3000" dirty="0">
              <a:solidFill>
                <a:schemeClr val="accent2"/>
              </a:solidFill>
              <a:latin typeface="Arial Narrow" panose="020B0606020202030204" pitchFamily="34" charset="0"/>
            </a:endParaRPr>
          </a:p>
          <a:p>
            <a:pPr marL="0" indent="0">
              <a:buNone/>
            </a:pPr>
            <a:r>
              <a:rPr lang="en-US" b="1" dirty="0">
                <a:solidFill>
                  <a:srgbClr val="C22135"/>
                </a:solidFill>
                <a:latin typeface="Arial Narrow" panose="020B0606020202030204" pitchFamily="34" charset="0"/>
              </a:rPr>
              <a:t>AFTER THE SESSION</a:t>
            </a:r>
          </a:p>
          <a:p>
            <a:pPr marL="457200" indent="-457200">
              <a:buFont typeface="+mj-lt"/>
              <a:buAutoNum type="arabicPeriod"/>
            </a:pPr>
            <a:r>
              <a:rPr lang="en-US" sz="2600" dirty="0">
                <a:latin typeface="Arial Narrow" panose="020B0606020202030204" pitchFamily="34" charset="0"/>
              </a:rPr>
              <a:t>Thank session sponsors and speakers</a:t>
            </a:r>
          </a:p>
          <a:p>
            <a:pPr marL="457200" indent="-457200">
              <a:buFont typeface="+mj-lt"/>
              <a:buAutoNum type="arabicPeriod"/>
            </a:pPr>
            <a:r>
              <a:rPr lang="en-US" sz="2600" dirty="0">
                <a:latin typeface="Arial Narrow" panose="020B0606020202030204" pitchFamily="34" charset="0"/>
              </a:rPr>
              <a:t>Remind attendees to complete session evaluations located in mobile app – this is critical to help the planning groups identify relevant content for the program.</a:t>
            </a:r>
          </a:p>
          <a:p>
            <a:pPr marL="457200" indent="-457200">
              <a:buFont typeface="+mj-lt"/>
              <a:buAutoNum type="arabicPeriod"/>
            </a:pPr>
            <a:r>
              <a:rPr lang="en-US" sz="2600" dirty="0">
                <a:latin typeface="Arial Narrow" panose="020B0606020202030204" pitchFamily="34" charset="0"/>
              </a:rPr>
              <a:t>Tell attendees to check out the Solutions Center (</a:t>
            </a:r>
            <a:r>
              <a:rPr lang="en-US" sz="2600" i="1" dirty="0">
                <a:latin typeface="Arial Narrow" panose="020B0606020202030204" pitchFamily="34" charset="0"/>
              </a:rPr>
              <a:t>Thursdays and Fridays</a:t>
            </a:r>
            <a:r>
              <a:rPr lang="en-US" sz="2600" dirty="0">
                <a:latin typeface="Arial Narrow" panose="020B0606020202030204" pitchFamily="34" charset="0"/>
              </a:rPr>
              <a:t>)</a:t>
            </a:r>
          </a:p>
          <a:p>
            <a:endParaRPr lang="en-US" dirty="0"/>
          </a:p>
        </p:txBody>
      </p:sp>
      <p:sp>
        <p:nvSpPr>
          <p:cNvPr id="3" name="Text Placeholder 2">
            <a:extLst>
              <a:ext uri="{FF2B5EF4-FFF2-40B4-BE49-F238E27FC236}">
                <a16:creationId xmlns:a16="http://schemas.microsoft.com/office/drawing/2014/main" id="{99EDB4C6-82B3-8B12-E1C4-F0B0C1615FCF}"/>
              </a:ext>
            </a:extLst>
          </p:cNvPr>
          <p:cNvSpPr>
            <a:spLocks noGrp="1"/>
          </p:cNvSpPr>
          <p:nvPr>
            <p:ph type="body" sz="quarter" idx="13"/>
          </p:nvPr>
        </p:nvSpPr>
        <p:spPr/>
        <p:txBody>
          <a:bodyPr>
            <a:normAutofit/>
          </a:bodyPr>
          <a:lstStyle/>
          <a:p>
            <a:r>
              <a:rPr lang="en-US" dirty="0">
                <a:latin typeface="Arial Narrow" panose="020B0606020202030204" pitchFamily="34" charset="0"/>
              </a:rPr>
              <a:t>In Person, continued </a:t>
            </a:r>
          </a:p>
          <a:p>
            <a:endParaRPr lang="en-US" dirty="0"/>
          </a:p>
        </p:txBody>
      </p:sp>
    </p:spTree>
    <p:extLst>
      <p:ext uri="{BB962C8B-B14F-4D97-AF65-F5344CB8AC3E}">
        <p14:creationId xmlns:p14="http://schemas.microsoft.com/office/powerpoint/2010/main" val="2061858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12E9DE85-84EB-44E0-9E85-414807F77454}"/>
              </a:ext>
            </a:extLst>
          </p:cNvPr>
          <p:cNvSpPr txBox="1"/>
          <p:nvPr/>
        </p:nvSpPr>
        <p:spPr>
          <a:xfrm>
            <a:off x="0" y="2413124"/>
            <a:ext cx="12192000" cy="369332"/>
          </a:xfrm>
          <a:prstGeom prst="rect">
            <a:avLst/>
          </a:prstGeom>
          <a:noFill/>
        </p:spPr>
        <p:txBody>
          <a:bodyPr wrap="square" rtlCol="0">
            <a:spAutoFit/>
          </a:bodyPr>
          <a:lstStyle/>
          <a:p>
            <a:pPr algn="ctr"/>
            <a:r>
              <a:rPr lang="en-US" b="1" dirty="0">
                <a:solidFill>
                  <a:srgbClr val="333333"/>
                </a:solidFill>
                <a:latin typeface="Arial Narrow" panose="020B0606020202030204" pitchFamily="34" charset="0"/>
              </a:rPr>
              <a:t>For more information or if you have any questions please contact: </a:t>
            </a:r>
          </a:p>
        </p:txBody>
      </p:sp>
      <p:sp>
        <p:nvSpPr>
          <p:cNvPr id="17" name="TextBox 16">
            <a:extLst>
              <a:ext uri="{FF2B5EF4-FFF2-40B4-BE49-F238E27FC236}">
                <a16:creationId xmlns:a16="http://schemas.microsoft.com/office/drawing/2014/main" id="{D8241DD5-BB1F-4B62-97EE-ADF7D7D56F6F}"/>
              </a:ext>
            </a:extLst>
          </p:cNvPr>
          <p:cNvSpPr txBox="1"/>
          <p:nvPr/>
        </p:nvSpPr>
        <p:spPr>
          <a:xfrm>
            <a:off x="0" y="3454443"/>
            <a:ext cx="12192000" cy="1292662"/>
          </a:xfrm>
          <a:prstGeom prst="rect">
            <a:avLst/>
          </a:prstGeom>
          <a:noFill/>
        </p:spPr>
        <p:txBody>
          <a:bodyPr wrap="square" rtlCol="0">
            <a:spAutoFit/>
          </a:bodyPr>
          <a:lstStyle/>
          <a:p>
            <a:pPr algn="ctr"/>
            <a:r>
              <a:rPr lang="en-US" sz="2400" b="1" dirty="0">
                <a:solidFill>
                  <a:srgbClr val="C22135"/>
                </a:solidFill>
                <a:latin typeface="Arial" panose="020B0604020202020204" pitchFamily="34" charset="0"/>
                <a:cs typeface="Arial" panose="020B0604020202020204" pitchFamily="34" charset="0"/>
              </a:rPr>
              <a:t>AMANDA KLUDASCH</a:t>
            </a:r>
          </a:p>
          <a:p>
            <a:pPr algn="ctr"/>
            <a:r>
              <a:rPr lang="en-US" b="1" dirty="0">
                <a:solidFill>
                  <a:schemeClr val="accent2"/>
                </a:solidFill>
                <a:latin typeface="Arial Narrow" panose="020B0606020202030204" pitchFamily="34" charset="0"/>
              </a:rPr>
              <a:t>Conference Specialist</a:t>
            </a:r>
          </a:p>
          <a:p>
            <a:pPr algn="ctr"/>
            <a:r>
              <a:rPr lang="en-US" b="1" dirty="0">
                <a:latin typeface="Arial Narrow" panose="020B0606020202030204" pitchFamily="34" charset="0"/>
                <a:hlinkClick r:id="rId2">
                  <a:extLst>
                    <a:ext uri="{A12FA001-AC4F-418D-AE19-62706E023703}">
                      <ahyp:hlinkClr xmlns:ahyp="http://schemas.microsoft.com/office/drawing/2018/hyperlinkcolor" val="tx"/>
                    </a:ext>
                  </a:extLst>
                </a:hlinkClick>
              </a:rPr>
              <a:t>Amanda@ACVIM.org</a:t>
            </a:r>
            <a:endParaRPr lang="en-US" b="1" dirty="0">
              <a:latin typeface="Arial Narrow" panose="020B0606020202030204" pitchFamily="34" charset="0"/>
            </a:endParaRPr>
          </a:p>
          <a:p>
            <a:pPr algn="ctr"/>
            <a:r>
              <a:rPr lang="en-US" b="1" dirty="0">
                <a:solidFill>
                  <a:schemeClr val="accent2"/>
                </a:solidFill>
                <a:latin typeface="Arial Narrow" panose="020B0606020202030204" pitchFamily="34" charset="0"/>
              </a:rPr>
              <a:t>Cell: 702.301.7257</a:t>
            </a:r>
          </a:p>
        </p:txBody>
      </p:sp>
      <p:cxnSp>
        <p:nvCxnSpPr>
          <p:cNvPr id="3" name="Straight Connector 2">
            <a:extLst>
              <a:ext uri="{FF2B5EF4-FFF2-40B4-BE49-F238E27FC236}">
                <a16:creationId xmlns:a16="http://schemas.microsoft.com/office/drawing/2014/main" id="{CE56D740-B2F2-2C12-0A76-9C09B9FA281D}"/>
              </a:ext>
            </a:extLst>
          </p:cNvPr>
          <p:cNvCxnSpPr/>
          <p:nvPr/>
        </p:nvCxnSpPr>
        <p:spPr>
          <a:xfrm>
            <a:off x="3200400" y="3118449"/>
            <a:ext cx="5883215" cy="0"/>
          </a:xfrm>
          <a:prstGeom prst="line">
            <a:avLst/>
          </a:prstGeom>
          <a:ln>
            <a:solidFill>
              <a:srgbClr val="CDA78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6022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C7B81E-4213-2255-165D-7E7BC3005B6B}"/>
              </a:ext>
            </a:extLst>
          </p:cNvPr>
          <p:cNvSpPr>
            <a:spLocks noGrp="1"/>
          </p:cNvSpPr>
          <p:nvPr>
            <p:ph idx="1"/>
          </p:nvPr>
        </p:nvSpPr>
        <p:spPr/>
        <p:txBody>
          <a:bodyPr/>
          <a:lstStyle/>
          <a:p>
            <a:r>
              <a:rPr lang="en-US" dirty="0">
                <a:latin typeface="Arial Narrow" panose="020B0606020202030204" pitchFamily="34" charset="0"/>
              </a:rPr>
              <a:t>Thank you for volunteering to moderate! You are a big part of making the onsite experience successful. We couldn’t do it without you! </a:t>
            </a:r>
          </a:p>
          <a:p>
            <a:endParaRPr lang="en-US" dirty="0"/>
          </a:p>
        </p:txBody>
      </p:sp>
      <p:sp>
        <p:nvSpPr>
          <p:cNvPr id="3" name="Text Placeholder 2">
            <a:extLst>
              <a:ext uri="{FF2B5EF4-FFF2-40B4-BE49-F238E27FC236}">
                <a16:creationId xmlns:a16="http://schemas.microsoft.com/office/drawing/2014/main" id="{E15CF4FB-0ACC-D2ED-04D7-1898D9049A79}"/>
              </a:ext>
            </a:extLst>
          </p:cNvPr>
          <p:cNvSpPr>
            <a:spLocks noGrp="1"/>
          </p:cNvSpPr>
          <p:nvPr>
            <p:ph type="body" sz="quarter" idx="13"/>
          </p:nvPr>
        </p:nvSpPr>
        <p:spPr/>
        <p:txBody>
          <a:bodyPr/>
          <a:lstStyle/>
          <a:p>
            <a:r>
              <a:rPr lang="en-US" dirty="0">
                <a:latin typeface="Arial Narrow" panose="020B0606020202030204" pitchFamily="34" charset="0"/>
              </a:rPr>
              <a:t>Thank you!</a:t>
            </a:r>
          </a:p>
        </p:txBody>
      </p:sp>
      <p:pic>
        <p:nvPicPr>
          <p:cNvPr id="1026" name="Picture 2" descr="Thank You Very Much for choosing us to walk your doggie. - Yelp">
            <a:extLst>
              <a:ext uri="{FF2B5EF4-FFF2-40B4-BE49-F238E27FC236}">
                <a16:creationId xmlns:a16="http://schemas.microsoft.com/office/drawing/2014/main" id="{B3AF28DB-2662-8CC2-5792-6B06E141A7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4581" y="2672179"/>
            <a:ext cx="2682970" cy="3875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766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C14A13-42BE-5CEC-DA44-A63EB31265F2}"/>
              </a:ext>
            </a:extLst>
          </p:cNvPr>
          <p:cNvSpPr>
            <a:spLocks noGrp="1"/>
          </p:cNvSpPr>
          <p:nvPr>
            <p:ph idx="1"/>
          </p:nvPr>
        </p:nvSpPr>
        <p:spPr/>
        <p:txBody>
          <a:bodyPr/>
          <a:lstStyle/>
          <a:p>
            <a:pPr marL="0" indent="0">
              <a:buNone/>
            </a:pPr>
            <a:r>
              <a:rPr lang="en-US" sz="2800" b="1" dirty="0">
                <a:latin typeface="Arial Narrow" panose="020B0606020202030204" pitchFamily="34" charset="0"/>
              </a:rPr>
              <a:t>THE THREE “R’s” </a:t>
            </a:r>
          </a:p>
          <a:p>
            <a:pPr marL="0" indent="0">
              <a:buNone/>
            </a:pPr>
            <a:endParaRPr lang="en-US" sz="2800" dirty="0">
              <a:latin typeface="Arial Narrow" panose="020B0606020202030204" pitchFamily="34" charset="0"/>
            </a:endParaRPr>
          </a:p>
          <a:p>
            <a:pPr marL="0" indent="0">
              <a:buNone/>
            </a:pPr>
            <a:r>
              <a:rPr lang="en-US" sz="2800" dirty="0">
                <a:latin typeface="Arial Narrow" panose="020B0606020202030204" pitchFamily="34" charset="0"/>
              </a:rPr>
              <a:t>This training is about: </a:t>
            </a:r>
          </a:p>
          <a:p>
            <a:pPr marL="457200" indent="-457200">
              <a:buFont typeface="+mj-lt"/>
              <a:buAutoNum type="arabicPeriod"/>
            </a:pPr>
            <a:r>
              <a:rPr lang="en-US" sz="2800" u="sng" dirty="0">
                <a:latin typeface="Arial Narrow" panose="020B0606020202030204" pitchFamily="34" charset="0"/>
              </a:rPr>
              <a:t>Responsibilities</a:t>
            </a:r>
            <a:r>
              <a:rPr lang="en-US" sz="2800" dirty="0">
                <a:latin typeface="Arial Narrow" panose="020B0606020202030204" pitchFamily="34" charset="0"/>
              </a:rPr>
              <a:t> of the session moderator</a:t>
            </a:r>
          </a:p>
          <a:p>
            <a:pPr marL="457200" indent="-457200">
              <a:buFont typeface="+mj-lt"/>
              <a:buAutoNum type="arabicPeriod"/>
            </a:pPr>
            <a:r>
              <a:rPr lang="en-US" sz="2800" dirty="0">
                <a:latin typeface="Arial Narrow" panose="020B0606020202030204" pitchFamily="34" charset="0"/>
              </a:rPr>
              <a:t>AV tech </a:t>
            </a:r>
            <a:r>
              <a:rPr lang="en-US" sz="2800" u="sng" dirty="0">
                <a:latin typeface="Arial Narrow" panose="020B0606020202030204" pitchFamily="34" charset="0"/>
              </a:rPr>
              <a:t>response</a:t>
            </a:r>
            <a:r>
              <a:rPr lang="en-US" sz="2800" dirty="0">
                <a:latin typeface="Arial Narrow" panose="020B0606020202030204" pitchFamily="34" charset="0"/>
              </a:rPr>
              <a:t> and how to get in contact with them</a:t>
            </a:r>
          </a:p>
          <a:p>
            <a:pPr marL="457200" indent="-457200">
              <a:buFont typeface="+mj-lt"/>
              <a:buAutoNum type="arabicPeriod"/>
            </a:pPr>
            <a:r>
              <a:rPr lang="en-US" sz="2800" u="sng" dirty="0">
                <a:latin typeface="Arial Narrow" panose="020B0606020202030204" pitchFamily="34" charset="0"/>
              </a:rPr>
              <a:t>Resources</a:t>
            </a:r>
            <a:r>
              <a:rPr lang="en-US" sz="2800" dirty="0">
                <a:latin typeface="Arial Narrow" panose="020B0606020202030204" pitchFamily="34" charset="0"/>
              </a:rPr>
              <a:t> specifically for moderators</a:t>
            </a:r>
          </a:p>
          <a:p>
            <a:endParaRPr lang="en-US" dirty="0"/>
          </a:p>
        </p:txBody>
      </p:sp>
      <p:sp>
        <p:nvSpPr>
          <p:cNvPr id="3" name="Text Placeholder 2">
            <a:extLst>
              <a:ext uri="{FF2B5EF4-FFF2-40B4-BE49-F238E27FC236}">
                <a16:creationId xmlns:a16="http://schemas.microsoft.com/office/drawing/2014/main" id="{1FA771F3-221F-12FA-682D-A395C09491A2}"/>
              </a:ext>
            </a:extLst>
          </p:cNvPr>
          <p:cNvSpPr>
            <a:spLocks noGrp="1"/>
          </p:cNvSpPr>
          <p:nvPr>
            <p:ph type="body" sz="quarter" idx="13"/>
          </p:nvPr>
        </p:nvSpPr>
        <p:spPr/>
        <p:txBody>
          <a:bodyPr/>
          <a:lstStyle/>
          <a:p>
            <a:r>
              <a:rPr lang="en-US" dirty="0">
                <a:latin typeface="Arial Narrow" panose="020B0606020202030204" pitchFamily="34" charset="0"/>
              </a:rPr>
              <a:t>Objectives</a:t>
            </a:r>
          </a:p>
        </p:txBody>
      </p:sp>
    </p:spTree>
    <p:extLst>
      <p:ext uri="{BB962C8B-B14F-4D97-AF65-F5344CB8AC3E}">
        <p14:creationId xmlns:p14="http://schemas.microsoft.com/office/powerpoint/2010/main" val="1102966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B87218-89BE-E849-213B-81E1A1007770}"/>
              </a:ext>
            </a:extLst>
          </p:cNvPr>
          <p:cNvSpPr>
            <a:spLocks noGrp="1"/>
          </p:cNvSpPr>
          <p:nvPr>
            <p:ph idx="1"/>
          </p:nvPr>
        </p:nvSpPr>
        <p:spPr/>
        <p:txBody>
          <a:bodyPr>
            <a:normAutofit/>
          </a:bodyPr>
          <a:lstStyle/>
          <a:p>
            <a:pPr marL="0" indent="0">
              <a:buNone/>
            </a:pPr>
            <a:r>
              <a:rPr lang="en-US" b="1" dirty="0">
                <a:solidFill>
                  <a:srgbClr val="C22135"/>
                </a:solidFill>
                <a:latin typeface="Arial Narrow" panose="020B0606020202030204" pitchFamily="34" charset="0"/>
              </a:rPr>
              <a:t>BEFORE ARRIVAL</a:t>
            </a:r>
          </a:p>
          <a:p>
            <a:pPr marL="457200" indent="-457200">
              <a:buFont typeface="+mj-lt"/>
              <a:buAutoNum type="arabicPeriod"/>
            </a:pPr>
            <a:r>
              <a:rPr lang="en-US" sz="2400" dirty="0">
                <a:latin typeface="Arial Narrow" panose="020B0606020202030204" pitchFamily="34" charset="0"/>
              </a:rPr>
              <a:t>Make sure you have downloaded the mobile app</a:t>
            </a:r>
          </a:p>
          <a:p>
            <a:pPr lvl="1"/>
            <a:r>
              <a:rPr lang="en-US" sz="1600" b="0" i="0" u="none" strike="noStrike" baseline="0" dirty="0">
                <a:solidFill>
                  <a:srgbClr val="262626"/>
                </a:solidFill>
                <a:latin typeface="Arial Narrow" panose="020B0606020202030204" pitchFamily="34" charset="0"/>
              </a:rPr>
              <a:t>Search for the “ACVIM” in your app store</a:t>
            </a:r>
          </a:p>
          <a:p>
            <a:pPr lvl="1"/>
            <a:r>
              <a:rPr lang="en-US" sz="1600" b="0" i="0" u="none" strike="noStrike" baseline="0" dirty="0">
                <a:solidFill>
                  <a:srgbClr val="262626"/>
                </a:solidFill>
                <a:latin typeface="Arial Narrow" panose="020B0606020202030204" pitchFamily="34" charset="0"/>
              </a:rPr>
              <a:t>Install and open the app, then ‘search’ for “2023 ACVIM Forum”</a:t>
            </a:r>
          </a:p>
          <a:p>
            <a:pPr lvl="1"/>
            <a:r>
              <a:rPr lang="en-US" sz="1600" b="0" i="0" u="none" strike="noStrike" baseline="0" dirty="0">
                <a:solidFill>
                  <a:srgbClr val="262626"/>
                </a:solidFill>
                <a:latin typeface="Arial Narrow" panose="020B0606020202030204" pitchFamily="34" charset="0"/>
              </a:rPr>
              <a:t>Log in with your Registration ID that can be found on your Forum registration confirmation email or</a:t>
            </a:r>
          </a:p>
          <a:p>
            <a:pPr marL="457200" lvl="1" indent="0">
              <a:buNone/>
            </a:pPr>
            <a:r>
              <a:rPr lang="en-US" sz="1600" dirty="0">
                <a:solidFill>
                  <a:srgbClr val="262626"/>
                </a:solidFill>
                <a:latin typeface="Arial Narrow" panose="020B0606020202030204" pitchFamily="34" charset="0"/>
              </a:rPr>
              <a:t>     </a:t>
            </a:r>
            <a:r>
              <a:rPr lang="en-US" sz="1600" b="0" i="0" u="none" strike="noStrike" baseline="0" dirty="0">
                <a:solidFill>
                  <a:srgbClr val="262626"/>
                </a:solidFill>
                <a:latin typeface="Arial Narrow" panose="020B0606020202030204" pitchFamily="34" charset="0"/>
              </a:rPr>
              <a:t>printed on your conference badge</a:t>
            </a:r>
          </a:p>
          <a:p>
            <a:pPr marL="457200" lvl="1" indent="0">
              <a:buNone/>
            </a:pPr>
            <a:endParaRPr lang="en-US" sz="2000" dirty="0">
              <a:latin typeface="Arial Narrow" panose="020B0606020202030204" pitchFamily="34" charset="0"/>
            </a:endParaRPr>
          </a:p>
          <a:p>
            <a:pPr marL="457200" indent="-457200">
              <a:buFont typeface="+mj-lt"/>
              <a:buAutoNum type="arabicPeriod"/>
            </a:pPr>
            <a:r>
              <a:rPr lang="en-US" sz="2400" dirty="0">
                <a:latin typeface="Arial Narrow" panose="020B0606020202030204" pitchFamily="34" charset="0"/>
              </a:rPr>
              <a:t>Locate or prepare a brief speaker introduction</a:t>
            </a:r>
          </a:p>
          <a:p>
            <a:pPr marL="857250" lvl="1" indent="-457200">
              <a:buFont typeface="+mj-lt"/>
              <a:buAutoNum type="alphaLcPeriod"/>
            </a:pPr>
            <a:r>
              <a:rPr lang="en-US" dirty="0">
                <a:latin typeface="Arial Narrow" panose="020B0606020202030204" pitchFamily="34" charset="0"/>
              </a:rPr>
              <a:t>Review the speaker introduction (</a:t>
            </a:r>
            <a:r>
              <a:rPr lang="en-US" i="1" dirty="0">
                <a:latin typeface="Arial Narrow" panose="020B0606020202030204" pitchFamily="34" charset="0"/>
              </a:rPr>
              <a:t>this should be an abbreviated version of a speaker biography and found in the mobile app)</a:t>
            </a:r>
            <a:endParaRPr lang="en-US" dirty="0">
              <a:latin typeface="Arial Narrow" panose="020B0606020202030204" pitchFamily="34" charset="0"/>
            </a:endParaRPr>
          </a:p>
          <a:p>
            <a:pPr marL="857250" lvl="1" indent="-457200">
              <a:buFont typeface="+mj-lt"/>
              <a:buAutoNum type="alphaLcPeriod"/>
            </a:pPr>
            <a:r>
              <a:rPr lang="en-US" dirty="0">
                <a:latin typeface="Arial Narrow" panose="020B0606020202030204" pitchFamily="34" charset="0"/>
              </a:rPr>
              <a:t>If </a:t>
            </a:r>
            <a:r>
              <a:rPr lang="en-US" u="sng" dirty="0">
                <a:latin typeface="Arial Narrow" panose="020B0606020202030204" pitchFamily="34" charset="0"/>
              </a:rPr>
              <a:t>no speaker biography is available</a:t>
            </a:r>
            <a:r>
              <a:rPr lang="en-US" dirty="0">
                <a:latin typeface="Arial Narrow" panose="020B0606020202030204" pitchFamily="34" charset="0"/>
              </a:rPr>
              <a:t>, please plan to t</a:t>
            </a:r>
            <a:r>
              <a:rPr lang="en-US" sz="2400" dirty="0">
                <a:latin typeface="Arial Narrow" panose="020B0606020202030204" pitchFamily="34" charset="0"/>
              </a:rPr>
              <a:t>ouch base with the speaker prior to the sessions start to confirm their details or contact them through the app</a:t>
            </a:r>
          </a:p>
          <a:p>
            <a:endParaRPr lang="en-US" dirty="0"/>
          </a:p>
        </p:txBody>
      </p:sp>
      <p:sp>
        <p:nvSpPr>
          <p:cNvPr id="3" name="Text Placeholder 2">
            <a:extLst>
              <a:ext uri="{FF2B5EF4-FFF2-40B4-BE49-F238E27FC236}">
                <a16:creationId xmlns:a16="http://schemas.microsoft.com/office/drawing/2014/main" id="{52A109FF-675D-3619-2039-B18DEF5A7500}"/>
              </a:ext>
            </a:extLst>
          </p:cNvPr>
          <p:cNvSpPr>
            <a:spLocks noGrp="1"/>
          </p:cNvSpPr>
          <p:nvPr>
            <p:ph type="body" sz="quarter" idx="13"/>
          </p:nvPr>
        </p:nvSpPr>
        <p:spPr/>
        <p:txBody>
          <a:bodyPr/>
          <a:lstStyle/>
          <a:p>
            <a:r>
              <a:rPr lang="en-US" dirty="0">
                <a:latin typeface="Arial Narrow" panose="020B0606020202030204" pitchFamily="34" charset="0"/>
              </a:rPr>
              <a:t>Responsibilities  </a:t>
            </a:r>
          </a:p>
        </p:txBody>
      </p:sp>
      <p:pic>
        <p:nvPicPr>
          <p:cNvPr id="4" name="Picture 3">
            <a:extLst>
              <a:ext uri="{FF2B5EF4-FFF2-40B4-BE49-F238E27FC236}">
                <a16:creationId xmlns:a16="http://schemas.microsoft.com/office/drawing/2014/main" id="{E2A596B4-7B82-222E-2760-6A670EA46DDE}"/>
              </a:ext>
            </a:extLst>
          </p:cNvPr>
          <p:cNvPicPr>
            <a:picLocks noChangeAspect="1"/>
          </p:cNvPicPr>
          <p:nvPr/>
        </p:nvPicPr>
        <p:blipFill rotWithShape="1">
          <a:blip r:embed="rId2"/>
          <a:srcRect r="18709"/>
          <a:stretch/>
        </p:blipFill>
        <p:spPr>
          <a:xfrm>
            <a:off x="9267568" y="1300510"/>
            <a:ext cx="1556952" cy="2846146"/>
          </a:xfrm>
          <a:prstGeom prst="rect">
            <a:avLst/>
          </a:prstGeom>
        </p:spPr>
      </p:pic>
    </p:spTree>
    <p:extLst>
      <p:ext uri="{BB962C8B-B14F-4D97-AF65-F5344CB8AC3E}">
        <p14:creationId xmlns:p14="http://schemas.microsoft.com/office/powerpoint/2010/main" val="1885652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2B5182-1C11-72EE-1171-58381602BC16}"/>
              </a:ext>
            </a:extLst>
          </p:cNvPr>
          <p:cNvSpPr>
            <a:spLocks noGrp="1"/>
          </p:cNvSpPr>
          <p:nvPr>
            <p:ph idx="1"/>
          </p:nvPr>
        </p:nvSpPr>
        <p:spPr/>
        <p:txBody>
          <a:bodyPr/>
          <a:lstStyle/>
          <a:p>
            <a:pPr marL="0" indent="0">
              <a:buNone/>
            </a:pPr>
            <a:r>
              <a:rPr lang="en-US" b="1" dirty="0">
                <a:solidFill>
                  <a:srgbClr val="C22135"/>
                </a:solidFill>
                <a:latin typeface="Arial Narrow" panose="020B0606020202030204" pitchFamily="34" charset="0"/>
              </a:rPr>
              <a:t>BEFORE SESSION </a:t>
            </a:r>
          </a:p>
          <a:p>
            <a:pPr marL="457200" indent="-457200">
              <a:buFont typeface="+mj-lt"/>
              <a:buAutoNum type="arabicPeriod"/>
            </a:pPr>
            <a:r>
              <a:rPr lang="en-US" sz="2400" dirty="0">
                <a:latin typeface="Arial Narrow" panose="020B0606020202030204" pitchFamily="34" charset="0"/>
              </a:rPr>
              <a:t>Visit the Speaker Headquarters</a:t>
            </a:r>
            <a:endParaRPr lang="en-US" i="1" dirty="0">
              <a:latin typeface="Arial Narrow" panose="020B0606020202030204" pitchFamily="34" charset="0"/>
            </a:endParaRPr>
          </a:p>
          <a:p>
            <a:pPr marL="914400" lvl="1" indent="-457200">
              <a:buFont typeface="+mj-lt"/>
              <a:buAutoNum type="alphaLcPeriod"/>
            </a:pPr>
            <a:r>
              <a:rPr lang="en-US" sz="2000" dirty="0">
                <a:latin typeface="Arial Narrow" panose="020B0606020202030204" pitchFamily="34" charset="0"/>
              </a:rPr>
              <a:t>Located at the Pennsylvania Convention Center (</a:t>
            </a:r>
            <a:r>
              <a:rPr lang="en-US" sz="2000" i="1" dirty="0">
                <a:latin typeface="Arial Narrow" panose="020B0606020202030204" pitchFamily="34" charset="0"/>
              </a:rPr>
              <a:t>Room 203B)</a:t>
            </a:r>
            <a:endParaRPr lang="en-US" sz="2400" i="1" dirty="0">
              <a:latin typeface="Arial Narrow" panose="020B0606020202030204" pitchFamily="34" charset="0"/>
            </a:endParaRPr>
          </a:p>
          <a:p>
            <a:pPr marL="914400" lvl="1" indent="-457200">
              <a:buFont typeface="+mj-lt"/>
              <a:buAutoNum type="alphaLcPeriod"/>
            </a:pPr>
            <a:r>
              <a:rPr lang="en-US" sz="2000" dirty="0">
                <a:latin typeface="Arial Narrow" panose="020B0606020202030204" pitchFamily="34" charset="0"/>
              </a:rPr>
              <a:t>Opens at 2:00 pm on Tuesday and 7:00 am Wednesday-Saturday</a:t>
            </a:r>
          </a:p>
          <a:p>
            <a:pPr marL="914400" lvl="1" indent="-457200">
              <a:buFont typeface="+mj-lt"/>
              <a:buAutoNum type="alphaLcPeriod"/>
            </a:pPr>
            <a:r>
              <a:rPr lang="en-US" sz="2000" dirty="0">
                <a:latin typeface="Arial Narrow" panose="020B0606020202030204" pitchFamily="34" charset="0"/>
              </a:rPr>
              <a:t>Closes at 7:00 pm Tuesday-Friday and 11:30 am on Saturday</a:t>
            </a:r>
          </a:p>
          <a:p>
            <a:pPr marL="914400" lvl="1" indent="-457200">
              <a:buFont typeface="+mj-lt"/>
              <a:buAutoNum type="alphaLcPeriod"/>
            </a:pPr>
            <a:r>
              <a:rPr lang="en-US" sz="2000" dirty="0">
                <a:latin typeface="Arial Narrow" panose="020B0606020202030204" pitchFamily="34" charset="0"/>
              </a:rPr>
              <a:t>Review moderator resources and collect speaker countdown cards</a:t>
            </a:r>
          </a:p>
          <a:p>
            <a:pPr marL="914400" lvl="1" indent="-457200">
              <a:buFont typeface="+mj-lt"/>
              <a:buAutoNum type="alphaLcPeriod"/>
            </a:pPr>
            <a:r>
              <a:rPr lang="en-US" sz="2000" dirty="0">
                <a:latin typeface="Arial Narrow" panose="020B0606020202030204" pitchFamily="34" charset="0"/>
              </a:rPr>
              <a:t>Enjoy the amenities provided including power stations and beverages all day</a:t>
            </a:r>
          </a:p>
          <a:p>
            <a:pPr marL="457200" indent="-457200">
              <a:buFont typeface="+mj-lt"/>
              <a:buAutoNum type="arabicPeriod"/>
            </a:pPr>
            <a:r>
              <a:rPr lang="en-US" sz="2400" dirty="0">
                <a:latin typeface="Arial Narrow" panose="020B0606020202030204" pitchFamily="34" charset="0"/>
              </a:rPr>
              <a:t>Prepare for session(s)</a:t>
            </a:r>
            <a:endParaRPr lang="en-US" dirty="0">
              <a:latin typeface="Arial Narrow" panose="020B0606020202030204" pitchFamily="34" charset="0"/>
            </a:endParaRPr>
          </a:p>
          <a:p>
            <a:pPr marL="914400" lvl="1" indent="-457200">
              <a:buFont typeface="+mj-lt"/>
              <a:buAutoNum type="alphaLcPeriod"/>
            </a:pPr>
            <a:r>
              <a:rPr lang="en-US" sz="2000" dirty="0">
                <a:latin typeface="Arial Narrow" panose="020B0606020202030204" pitchFamily="34" charset="0"/>
              </a:rPr>
              <a:t>Ensure familiarity with moderator opening and closing remarks, including speaker(s) introductions</a:t>
            </a:r>
            <a:endParaRPr lang="en-US" sz="2400" dirty="0">
              <a:latin typeface="Arial Narrow" panose="020B0606020202030204" pitchFamily="34" charset="0"/>
            </a:endParaRPr>
          </a:p>
          <a:p>
            <a:pPr marL="914400" lvl="1" indent="-457200">
              <a:buFont typeface="+mj-lt"/>
              <a:buAutoNum type="alphaLcPeriod"/>
            </a:pPr>
            <a:r>
              <a:rPr lang="en-US" sz="2000" dirty="0">
                <a:latin typeface="Arial Narrow" panose="020B0606020202030204" pitchFamily="34" charset="0"/>
              </a:rPr>
              <a:t>Verify session sponsor on mobile app - if a session is sponsored, please include an acknowledgment in your introduction</a:t>
            </a:r>
          </a:p>
          <a:p>
            <a:endParaRPr lang="en-US" dirty="0"/>
          </a:p>
        </p:txBody>
      </p:sp>
      <p:sp>
        <p:nvSpPr>
          <p:cNvPr id="3" name="Text Placeholder 2">
            <a:extLst>
              <a:ext uri="{FF2B5EF4-FFF2-40B4-BE49-F238E27FC236}">
                <a16:creationId xmlns:a16="http://schemas.microsoft.com/office/drawing/2014/main" id="{7C00F3B4-6E42-B5CA-07CE-859BF50437AB}"/>
              </a:ext>
            </a:extLst>
          </p:cNvPr>
          <p:cNvSpPr>
            <a:spLocks noGrp="1"/>
          </p:cNvSpPr>
          <p:nvPr>
            <p:ph type="body" sz="quarter" idx="13"/>
          </p:nvPr>
        </p:nvSpPr>
        <p:spPr/>
        <p:txBody>
          <a:bodyPr/>
          <a:lstStyle/>
          <a:p>
            <a:r>
              <a:rPr lang="en-US" dirty="0">
                <a:latin typeface="Arial Narrow" panose="020B0606020202030204" pitchFamily="34" charset="0"/>
              </a:rPr>
              <a:t>Responsibilities, continued… </a:t>
            </a:r>
          </a:p>
        </p:txBody>
      </p:sp>
    </p:spTree>
    <p:extLst>
      <p:ext uri="{BB962C8B-B14F-4D97-AF65-F5344CB8AC3E}">
        <p14:creationId xmlns:p14="http://schemas.microsoft.com/office/powerpoint/2010/main" val="351483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266E46-0347-1F75-B736-6AF7C4AC242C}"/>
              </a:ext>
            </a:extLst>
          </p:cNvPr>
          <p:cNvSpPr>
            <a:spLocks noGrp="1"/>
          </p:cNvSpPr>
          <p:nvPr>
            <p:ph idx="1"/>
          </p:nvPr>
        </p:nvSpPr>
        <p:spPr>
          <a:xfrm>
            <a:off x="838200" y="1474188"/>
            <a:ext cx="10515600" cy="5160550"/>
          </a:xfrm>
        </p:spPr>
        <p:txBody>
          <a:bodyPr>
            <a:normAutofit/>
          </a:bodyPr>
          <a:lstStyle/>
          <a:p>
            <a:pPr marL="0" indent="0">
              <a:buNone/>
            </a:pPr>
            <a:r>
              <a:rPr lang="en-US" b="1" dirty="0">
                <a:solidFill>
                  <a:srgbClr val="C22135"/>
                </a:solidFill>
                <a:latin typeface="Arial Narrow" panose="020B0606020202030204" pitchFamily="34" charset="0"/>
              </a:rPr>
              <a:t>PRIOR TO SESSION START</a:t>
            </a:r>
          </a:p>
          <a:p>
            <a:pPr marL="457200" indent="-457200">
              <a:spcAft>
                <a:spcPts val="200"/>
              </a:spcAft>
              <a:buFont typeface="+mj-lt"/>
              <a:buAutoNum type="arabicPeriod"/>
            </a:pPr>
            <a:r>
              <a:rPr lang="en-US" sz="2400" dirty="0">
                <a:latin typeface="Arial Narrow" panose="020B0606020202030204" pitchFamily="34" charset="0"/>
              </a:rPr>
              <a:t>Arrive at session room at least 15 minutes early</a:t>
            </a:r>
          </a:p>
          <a:p>
            <a:pPr marL="914400" lvl="1" indent="-457200">
              <a:spcAft>
                <a:spcPts val="200"/>
              </a:spcAft>
              <a:buFont typeface="+mj-lt"/>
              <a:buAutoNum type="alphaLcPeriod"/>
            </a:pPr>
            <a:r>
              <a:rPr lang="en-US" sz="2000" dirty="0">
                <a:latin typeface="Arial Narrow" panose="020B0606020202030204" pitchFamily="34" charset="0"/>
              </a:rPr>
              <a:t>Connect with AV if available in the room</a:t>
            </a:r>
          </a:p>
          <a:p>
            <a:pPr marL="914400" lvl="1" indent="-457200">
              <a:spcAft>
                <a:spcPts val="200"/>
              </a:spcAft>
              <a:buFont typeface="+mj-lt"/>
              <a:buAutoNum type="alphaLcPeriod"/>
            </a:pPr>
            <a:r>
              <a:rPr lang="en-US" sz="2000" dirty="0">
                <a:latin typeface="Arial Narrow" panose="020B0606020202030204" pitchFamily="34" charset="0"/>
              </a:rPr>
              <a:t>Visit computer at the podium and familiarize self with Technical Assistance Call Button on the keypad</a:t>
            </a:r>
          </a:p>
          <a:p>
            <a:pPr marL="457200" indent="-457200">
              <a:spcAft>
                <a:spcPts val="200"/>
              </a:spcAft>
              <a:buFont typeface="+mj-lt"/>
              <a:buAutoNum type="arabicPeriod"/>
            </a:pPr>
            <a:r>
              <a:rPr lang="en-US" sz="2400" dirty="0">
                <a:latin typeface="Arial Narrow" panose="020B0606020202030204" pitchFamily="34" charset="0"/>
              </a:rPr>
              <a:t>Check-in with speaker(s)</a:t>
            </a:r>
          </a:p>
          <a:p>
            <a:pPr marL="857250" lvl="1" indent="-457200">
              <a:spcAft>
                <a:spcPts val="200"/>
              </a:spcAft>
              <a:buFont typeface="+mj-lt"/>
              <a:buAutoNum type="alphaLcPeriod"/>
            </a:pPr>
            <a:r>
              <a:rPr lang="en-US" sz="2000" dirty="0">
                <a:latin typeface="Arial Narrow" panose="020B0606020202030204" pitchFamily="34" charset="0"/>
              </a:rPr>
              <a:t>Confirm name pronunciations, clarify introduction flow for multi-speaker and panel sessions and confirm introduction(s)</a:t>
            </a:r>
          </a:p>
          <a:p>
            <a:pPr marL="857250" lvl="1" indent="-457200">
              <a:spcAft>
                <a:spcPts val="200"/>
              </a:spcAft>
              <a:buFont typeface="+mj-lt"/>
              <a:buAutoNum type="alphaLcPeriod"/>
            </a:pPr>
            <a:r>
              <a:rPr lang="en-US" sz="2000" dirty="0">
                <a:latin typeface="Arial Narrow" panose="020B0606020202030204" pitchFamily="34" charset="0"/>
              </a:rPr>
              <a:t>Confirm with speaker how tracking of time will be communicated </a:t>
            </a:r>
          </a:p>
          <a:p>
            <a:pPr marL="857250" lvl="1" indent="-457200">
              <a:spcAft>
                <a:spcPts val="200"/>
              </a:spcAft>
              <a:buFont typeface="+mj-lt"/>
              <a:buAutoNum type="alphaLcPeriod"/>
            </a:pPr>
            <a:r>
              <a:rPr lang="en-US" sz="2000" dirty="0">
                <a:latin typeface="Arial Narrow" panose="020B0606020202030204" pitchFamily="34" charset="0"/>
              </a:rPr>
              <a:t>Ask if questions will be allowed during or at end of presentation </a:t>
            </a:r>
          </a:p>
          <a:p>
            <a:pPr marL="1314450" lvl="2" indent="-457200">
              <a:spcAft>
                <a:spcPts val="200"/>
              </a:spcAft>
              <a:buFont typeface="+mj-lt"/>
              <a:buAutoNum type="alphaLcPeriod"/>
            </a:pPr>
            <a:r>
              <a:rPr lang="en-US" dirty="0">
                <a:latin typeface="Arial Narrow" panose="020B0606020202030204" pitchFamily="34" charset="0"/>
              </a:rPr>
              <a:t>Indicate use of microphones in room to pose questions to capture the audio and recommend speaker repeat questions prior to answering </a:t>
            </a:r>
          </a:p>
          <a:p>
            <a:pPr marL="0" indent="0">
              <a:buNone/>
            </a:pPr>
            <a:endParaRPr lang="en-US" dirty="0"/>
          </a:p>
        </p:txBody>
      </p:sp>
      <p:sp>
        <p:nvSpPr>
          <p:cNvPr id="3" name="Text Placeholder 2">
            <a:extLst>
              <a:ext uri="{FF2B5EF4-FFF2-40B4-BE49-F238E27FC236}">
                <a16:creationId xmlns:a16="http://schemas.microsoft.com/office/drawing/2014/main" id="{55E1EE5B-EA6F-4CD6-B63A-8C4E97E40FDF}"/>
              </a:ext>
            </a:extLst>
          </p:cNvPr>
          <p:cNvSpPr>
            <a:spLocks noGrp="1"/>
          </p:cNvSpPr>
          <p:nvPr>
            <p:ph type="body" sz="quarter" idx="13"/>
          </p:nvPr>
        </p:nvSpPr>
        <p:spPr/>
        <p:txBody>
          <a:bodyPr/>
          <a:lstStyle/>
          <a:p>
            <a:r>
              <a:rPr lang="en-US" dirty="0">
                <a:latin typeface="Arial Narrow" panose="020B0606020202030204" pitchFamily="34" charset="0"/>
              </a:rPr>
              <a:t>Responsibilities, continued… </a:t>
            </a:r>
          </a:p>
          <a:p>
            <a:endParaRPr lang="en-US" dirty="0"/>
          </a:p>
        </p:txBody>
      </p:sp>
    </p:spTree>
    <p:extLst>
      <p:ext uri="{BB962C8B-B14F-4D97-AF65-F5344CB8AC3E}">
        <p14:creationId xmlns:p14="http://schemas.microsoft.com/office/powerpoint/2010/main" val="2710525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266E46-0347-1F75-B736-6AF7C4AC242C}"/>
              </a:ext>
            </a:extLst>
          </p:cNvPr>
          <p:cNvSpPr>
            <a:spLocks noGrp="1"/>
          </p:cNvSpPr>
          <p:nvPr>
            <p:ph idx="1"/>
          </p:nvPr>
        </p:nvSpPr>
        <p:spPr>
          <a:xfrm>
            <a:off x="838200" y="1474188"/>
            <a:ext cx="10515600" cy="5160550"/>
          </a:xfrm>
        </p:spPr>
        <p:txBody>
          <a:bodyPr>
            <a:normAutofit/>
          </a:bodyPr>
          <a:lstStyle/>
          <a:p>
            <a:pPr marL="0" indent="0">
              <a:buNone/>
            </a:pPr>
            <a:r>
              <a:rPr lang="en-US" b="1" dirty="0">
                <a:solidFill>
                  <a:srgbClr val="C22135"/>
                </a:solidFill>
                <a:latin typeface="Arial Narrow" panose="020B0606020202030204" pitchFamily="34" charset="0"/>
              </a:rPr>
              <a:t>PRIOR TO SESSION START</a:t>
            </a:r>
          </a:p>
          <a:p>
            <a:pPr marL="457200" indent="-457200">
              <a:spcAft>
                <a:spcPts val="200"/>
              </a:spcAft>
              <a:buFont typeface="+mj-lt"/>
              <a:buAutoNum type="arabicPeriod"/>
            </a:pPr>
            <a:r>
              <a:rPr lang="en-US" sz="2400" dirty="0">
                <a:latin typeface="Arial Narrow" panose="020B0606020202030204" pitchFamily="34" charset="0"/>
              </a:rPr>
              <a:t>Check-in with speaker(s), continued…</a:t>
            </a:r>
          </a:p>
          <a:p>
            <a:pPr marL="914400" lvl="1" indent="-457200">
              <a:spcAft>
                <a:spcPts val="200"/>
              </a:spcAft>
              <a:buFont typeface="+mj-lt"/>
              <a:buAutoNum type="alphaLcPeriod"/>
            </a:pPr>
            <a:r>
              <a:rPr lang="en-US" sz="2000" dirty="0">
                <a:latin typeface="Arial Narrow" panose="020B0606020202030204" pitchFamily="34" charset="0"/>
              </a:rPr>
              <a:t>Speaker Reminders…</a:t>
            </a:r>
          </a:p>
          <a:p>
            <a:pPr marL="1314450" lvl="2" indent="-457200">
              <a:spcAft>
                <a:spcPts val="200"/>
              </a:spcAft>
              <a:buFont typeface="+mj-lt"/>
              <a:buAutoNum type="alphaLcPeriod"/>
            </a:pPr>
            <a:r>
              <a:rPr lang="en-US" dirty="0">
                <a:latin typeface="Arial Narrow" panose="020B0606020202030204" pitchFamily="34" charset="0"/>
              </a:rPr>
              <a:t>the Q&amp;A portion is included in the session timing and our goal is for a minimum of 50 minutes of speaker presentation time for each 1 hour session to meet RACE CE requirements</a:t>
            </a:r>
          </a:p>
          <a:p>
            <a:pPr marL="1314450" lvl="2" indent="-457200">
              <a:spcAft>
                <a:spcPts val="200"/>
              </a:spcAft>
              <a:buFont typeface="+mj-lt"/>
              <a:buAutoNum type="alphaLcPeriod"/>
            </a:pPr>
            <a:r>
              <a:rPr lang="en-US" dirty="0">
                <a:latin typeface="Arial Narrow" panose="020B0606020202030204" pitchFamily="34" charset="0"/>
              </a:rPr>
              <a:t>to remind the audience to take a few minutes to complete the session evaluation through the mobile app</a:t>
            </a:r>
          </a:p>
          <a:p>
            <a:pPr marL="1314450" lvl="2" indent="-457200">
              <a:spcAft>
                <a:spcPts val="200"/>
              </a:spcAft>
              <a:buFont typeface="+mj-lt"/>
              <a:buAutoNum type="alphaLcPeriod"/>
            </a:pPr>
            <a:r>
              <a:rPr lang="en-US" dirty="0">
                <a:latin typeface="Arial Narrow" panose="020B0606020202030204" pitchFamily="34" charset="0"/>
              </a:rPr>
              <a:t>confirm if their session is being recorded or livestreamed</a:t>
            </a:r>
          </a:p>
          <a:p>
            <a:pPr marL="1771650" lvl="3" indent="-457200">
              <a:spcAft>
                <a:spcPts val="200"/>
              </a:spcAft>
              <a:buFont typeface="+mj-lt"/>
              <a:buAutoNum type="alphaLcPeriod"/>
            </a:pPr>
            <a:r>
              <a:rPr lang="en-US" dirty="0">
                <a:latin typeface="Arial Narrow" panose="020B0606020202030204" pitchFamily="34" charset="0"/>
              </a:rPr>
              <a:t>For all livestreaming sessions, an ACVIM staff member will be located in each streaming room for assistance</a:t>
            </a:r>
          </a:p>
          <a:p>
            <a:endParaRPr lang="en-US" dirty="0"/>
          </a:p>
        </p:txBody>
      </p:sp>
      <p:sp>
        <p:nvSpPr>
          <p:cNvPr id="3" name="Text Placeholder 2">
            <a:extLst>
              <a:ext uri="{FF2B5EF4-FFF2-40B4-BE49-F238E27FC236}">
                <a16:creationId xmlns:a16="http://schemas.microsoft.com/office/drawing/2014/main" id="{55E1EE5B-EA6F-4CD6-B63A-8C4E97E40FDF}"/>
              </a:ext>
            </a:extLst>
          </p:cNvPr>
          <p:cNvSpPr>
            <a:spLocks noGrp="1"/>
          </p:cNvSpPr>
          <p:nvPr>
            <p:ph type="body" sz="quarter" idx="13"/>
          </p:nvPr>
        </p:nvSpPr>
        <p:spPr/>
        <p:txBody>
          <a:bodyPr/>
          <a:lstStyle/>
          <a:p>
            <a:r>
              <a:rPr lang="en-US" dirty="0">
                <a:latin typeface="Arial Narrow" panose="020B0606020202030204" pitchFamily="34" charset="0"/>
              </a:rPr>
              <a:t>Responsibilities, continued… </a:t>
            </a:r>
          </a:p>
          <a:p>
            <a:endParaRPr lang="en-US" dirty="0"/>
          </a:p>
        </p:txBody>
      </p:sp>
    </p:spTree>
    <p:extLst>
      <p:ext uri="{BB962C8B-B14F-4D97-AF65-F5344CB8AC3E}">
        <p14:creationId xmlns:p14="http://schemas.microsoft.com/office/powerpoint/2010/main" val="2216473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3435AA4-CD64-0682-B5CE-C17B71DEA9C9}"/>
              </a:ext>
            </a:extLst>
          </p:cNvPr>
          <p:cNvSpPr>
            <a:spLocks noGrp="1"/>
          </p:cNvSpPr>
          <p:nvPr>
            <p:ph type="body" sz="quarter" idx="13"/>
          </p:nvPr>
        </p:nvSpPr>
        <p:spPr/>
        <p:txBody>
          <a:bodyPr/>
          <a:lstStyle/>
          <a:p>
            <a:r>
              <a:rPr lang="en-US" dirty="0">
                <a:latin typeface="Arial Narrow" panose="020B0606020202030204" pitchFamily="34" charset="0"/>
              </a:rPr>
              <a:t>Resources</a:t>
            </a:r>
          </a:p>
        </p:txBody>
      </p:sp>
      <p:sp>
        <p:nvSpPr>
          <p:cNvPr id="4" name="Content Placeholder 2">
            <a:extLst>
              <a:ext uri="{FF2B5EF4-FFF2-40B4-BE49-F238E27FC236}">
                <a16:creationId xmlns:a16="http://schemas.microsoft.com/office/drawing/2014/main" id="{73D5E8EE-064C-02D7-4ED3-A7395AD27FBD}"/>
              </a:ext>
            </a:extLst>
          </p:cNvPr>
          <p:cNvSpPr txBox="1">
            <a:spLocks noGrp="1"/>
          </p:cNvSpPr>
          <p:nvPr>
            <p:ph idx="1"/>
          </p:nvPr>
        </p:nvSpPr>
        <p:spPr>
          <a:xfrm>
            <a:off x="838200" y="1474788"/>
            <a:ext cx="10515600" cy="47021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b="1" dirty="0">
                <a:solidFill>
                  <a:schemeClr val="accent2"/>
                </a:solidFill>
                <a:latin typeface="Arial Narrow" panose="020B0606020202030204" pitchFamily="34" charset="0"/>
              </a:rPr>
              <a:t>MOBILE APP</a:t>
            </a:r>
          </a:p>
          <a:p>
            <a:pPr marL="0" indent="0">
              <a:buFont typeface="Arial" panose="020B0604020202020204" pitchFamily="34" charset="0"/>
              <a:buNone/>
            </a:pPr>
            <a:endParaRPr lang="en-US" sz="2400" dirty="0">
              <a:latin typeface="Arial Narrow" panose="020B0606020202030204" pitchFamily="34" charset="0"/>
            </a:endParaRPr>
          </a:p>
        </p:txBody>
      </p:sp>
      <p:pic>
        <p:nvPicPr>
          <p:cNvPr id="5" name="Picture 4">
            <a:extLst>
              <a:ext uri="{FF2B5EF4-FFF2-40B4-BE49-F238E27FC236}">
                <a16:creationId xmlns:a16="http://schemas.microsoft.com/office/drawing/2014/main" id="{E23D2C24-E67F-6193-431B-78C4578682F7}"/>
              </a:ext>
            </a:extLst>
          </p:cNvPr>
          <p:cNvPicPr>
            <a:picLocks noChangeAspect="1"/>
          </p:cNvPicPr>
          <p:nvPr/>
        </p:nvPicPr>
        <p:blipFill>
          <a:blip r:embed="rId2"/>
          <a:stretch>
            <a:fillRect/>
          </a:stretch>
        </p:blipFill>
        <p:spPr>
          <a:xfrm>
            <a:off x="2623033" y="1907164"/>
            <a:ext cx="2145978" cy="4767485"/>
          </a:xfrm>
          <a:prstGeom prst="rect">
            <a:avLst/>
          </a:prstGeom>
        </p:spPr>
      </p:pic>
      <p:sp>
        <p:nvSpPr>
          <p:cNvPr id="6" name="Arrow: Right 5">
            <a:extLst>
              <a:ext uri="{FF2B5EF4-FFF2-40B4-BE49-F238E27FC236}">
                <a16:creationId xmlns:a16="http://schemas.microsoft.com/office/drawing/2014/main" id="{5FF5D10B-256E-3360-2FB6-31C5D03B4D33}"/>
              </a:ext>
            </a:extLst>
          </p:cNvPr>
          <p:cNvSpPr/>
          <p:nvPr/>
        </p:nvSpPr>
        <p:spPr>
          <a:xfrm>
            <a:off x="1749268" y="6067164"/>
            <a:ext cx="722423" cy="233916"/>
          </a:xfrm>
          <a:prstGeom prst="rightArrow">
            <a:avLst/>
          </a:prstGeom>
          <a:solidFill>
            <a:srgbClr val="98002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87695091-CBF7-A96B-4D13-B4B7D02944E6}"/>
              </a:ext>
            </a:extLst>
          </p:cNvPr>
          <p:cNvPicPr>
            <a:picLocks noChangeAspect="1"/>
          </p:cNvPicPr>
          <p:nvPr/>
        </p:nvPicPr>
        <p:blipFill>
          <a:blip r:embed="rId3"/>
          <a:stretch>
            <a:fillRect/>
          </a:stretch>
        </p:blipFill>
        <p:spPr>
          <a:xfrm>
            <a:off x="6000048" y="1919357"/>
            <a:ext cx="2426418" cy="4755292"/>
          </a:xfrm>
          <a:prstGeom prst="rect">
            <a:avLst/>
          </a:prstGeom>
        </p:spPr>
      </p:pic>
      <p:sp>
        <p:nvSpPr>
          <p:cNvPr id="8" name="Arrow: Right 7">
            <a:extLst>
              <a:ext uri="{FF2B5EF4-FFF2-40B4-BE49-F238E27FC236}">
                <a16:creationId xmlns:a16="http://schemas.microsoft.com/office/drawing/2014/main" id="{A2960902-125D-CB45-454A-7BA5F75B5748}"/>
              </a:ext>
            </a:extLst>
          </p:cNvPr>
          <p:cNvSpPr/>
          <p:nvPr/>
        </p:nvSpPr>
        <p:spPr>
          <a:xfrm>
            <a:off x="5131429" y="4993518"/>
            <a:ext cx="722423" cy="233916"/>
          </a:xfrm>
          <a:prstGeom prst="rightArrow">
            <a:avLst/>
          </a:prstGeom>
          <a:solidFill>
            <a:srgbClr val="98002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E6375E5D-BFAF-A0C9-9BCC-7160D8AFA11D}"/>
              </a:ext>
            </a:extLst>
          </p:cNvPr>
          <p:cNvPicPr>
            <a:picLocks noChangeAspect="1"/>
          </p:cNvPicPr>
          <p:nvPr/>
        </p:nvPicPr>
        <p:blipFill>
          <a:blip r:embed="rId4"/>
          <a:stretch>
            <a:fillRect/>
          </a:stretch>
        </p:blipFill>
        <p:spPr>
          <a:xfrm>
            <a:off x="3293651" y="5847750"/>
            <a:ext cx="804742" cy="658425"/>
          </a:xfrm>
          <a:prstGeom prst="rect">
            <a:avLst/>
          </a:prstGeom>
        </p:spPr>
      </p:pic>
    </p:spTree>
    <p:extLst>
      <p:ext uri="{BB962C8B-B14F-4D97-AF65-F5344CB8AC3E}">
        <p14:creationId xmlns:p14="http://schemas.microsoft.com/office/powerpoint/2010/main" val="1075341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266E46-0347-1F75-B736-6AF7C4AC242C}"/>
              </a:ext>
            </a:extLst>
          </p:cNvPr>
          <p:cNvSpPr>
            <a:spLocks noGrp="1"/>
          </p:cNvSpPr>
          <p:nvPr>
            <p:ph idx="1"/>
          </p:nvPr>
        </p:nvSpPr>
        <p:spPr>
          <a:xfrm>
            <a:off x="838200" y="1474188"/>
            <a:ext cx="10515600" cy="4938969"/>
          </a:xfrm>
        </p:spPr>
        <p:txBody>
          <a:bodyPr>
            <a:normAutofit/>
          </a:bodyPr>
          <a:lstStyle/>
          <a:p>
            <a:pPr marL="0" indent="0">
              <a:buNone/>
            </a:pPr>
            <a:r>
              <a:rPr lang="en-US" b="1" dirty="0">
                <a:solidFill>
                  <a:srgbClr val="C22135"/>
                </a:solidFill>
                <a:latin typeface="Arial Narrow" panose="020B0606020202030204" pitchFamily="34" charset="0"/>
              </a:rPr>
              <a:t>AS SESSION BEGINS</a:t>
            </a:r>
          </a:p>
          <a:p>
            <a:pPr marL="457200" indent="-457200">
              <a:spcAft>
                <a:spcPts val="200"/>
              </a:spcAft>
              <a:buFont typeface="+mj-lt"/>
              <a:buAutoNum type="arabicPeriod"/>
            </a:pPr>
            <a:r>
              <a:rPr lang="en-US" sz="2000" dirty="0">
                <a:latin typeface="Arial Narrow" panose="020B0606020202030204" pitchFamily="34" charset="0"/>
              </a:rPr>
              <a:t>As session begins to fill, encourage people to move toward the front of the room and move in to open up seats for people still coming into the room</a:t>
            </a:r>
          </a:p>
          <a:p>
            <a:pPr marL="457200" indent="-457200">
              <a:spcAft>
                <a:spcPts val="200"/>
              </a:spcAft>
              <a:buFont typeface="+mj-lt"/>
              <a:buAutoNum type="arabicPeriod"/>
            </a:pPr>
            <a:r>
              <a:rPr lang="en-US" sz="2000" dirty="0">
                <a:latin typeface="Arial Narrow" panose="020B0606020202030204" pitchFamily="34" charset="0"/>
              </a:rPr>
              <a:t>Start the session as close to on-time as possible</a:t>
            </a:r>
          </a:p>
          <a:p>
            <a:pPr marL="857250" lvl="1" indent="-457200">
              <a:spcAft>
                <a:spcPts val="200"/>
              </a:spcAft>
              <a:buFont typeface="+mj-lt"/>
              <a:buAutoNum type="alphaLcPeriod"/>
            </a:pPr>
            <a:r>
              <a:rPr lang="en-US" sz="2000" dirty="0">
                <a:latin typeface="Arial Narrow" panose="020B0606020202030204" pitchFamily="34" charset="0"/>
              </a:rPr>
              <a:t>Confirm name pronunciations, clarify introduction flow for multi-speaker and panel sessions and confirm introduction(s)</a:t>
            </a:r>
          </a:p>
          <a:p>
            <a:pPr marL="857250" lvl="1" indent="-457200">
              <a:spcAft>
                <a:spcPts val="200"/>
              </a:spcAft>
              <a:buFont typeface="+mj-lt"/>
              <a:buAutoNum type="alphaLcPeriod"/>
            </a:pPr>
            <a:r>
              <a:rPr lang="en-US" sz="2000" dirty="0">
                <a:latin typeface="Arial Narrow" panose="020B0606020202030204" pitchFamily="34" charset="0"/>
              </a:rPr>
              <a:t>Confirm with speaker how tracking of time will be communicated </a:t>
            </a:r>
          </a:p>
          <a:p>
            <a:pPr marL="857250" lvl="1" indent="-457200">
              <a:spcAft>
                <a:spcPts val="200"/>
              </a:spcAft>
              <a:buFont typeface="+mj-lt"/>
              <a:buAutoNum type="alphaLcPeriod"/>
            </a:pPr>
            <a:r>
              <a:rPr lang="en-US" sz="2000" dirty="0">
                <a:latin typeface="Arial Narrow" panose="020B0606020202030204" pitchFamily="34" charset="0"/>
              </a:rPr>
              <a:t>Ask if questions will be allowed during or at end of presentation and indicate use of microphones in room to pose questions to capture the audio and recommend speaker repeat questions prior to answering </a:t>
            </a:r>
          </a:p>
          <a:p>
            <a:pPr marL="857250" lvl="1" indent="-457200">
              <a:spcAft>
                <a:spcPts val="200"/>
              </a:spcAft>
              <a:buFont typeface="+mj-lt"/>
              <a:buAutoNum type="alphaLcPeriod"/>
            </a:pPr>
            <a:r>
              <a:rPr lang="en-US" sz="2000" dirty="0">
                <a:latin typeface="Arial Narrow" panose="020B0606020202030204" pitchFamily="34" charset="0"/>
              </a:rPr>
              <a:t>Remind the speaker the Q&amp;A portion is included in the session timing and to ask the audience to take a few minutes to complete the session evaluation through the mobile app</a:t>
            </a:r>
          </a:p>
          <a:p>
            <a:endParaRPr lang="en-US" dirty="0"/>
          </a:p>
        </p:txBody>
      </p:sp>
      <p:sp>
        <p:nvSpPr>
          <p:cNvPr id="3" name="Text Placeholder 2">
            <a:extLst>
              <a:ext uri="{FF2B5EF4-FFF2-40B4-BE49-F238E27FC236}">
                <a16:creationId xmlns:a16="http://schemas.microsoft.com/office/drawing/2014/main" id="{55E1EE5B-EA6F-4CD6-B63A-8C4E97E40FDF}"/>
              </a:ext>
            </a:extLst>
          </p:cNvPr>
          <p:cNvSpPr>
            <a:spLocks noGrp="1"/>
          </p:cNvSpPr>
          <p:nvPr>
            <p:ph type="body" sz="quarter" idx="13"/>
          </p:nvPr>
        </p:nvSpPr>
        <p:spPr/>
        <p:txBody>
          <a:bodyPr/>
          <a:lstStyle/>
          <a:p>
            <a:r>
              <a:rPr lang="en-US" dirty="0">
                <a:latin typeface="Arial Narrow" panose="020B0606020202030204" pitchFamily="34" charset="0"/>
              </a:rPr>
              <a:t>Responsibilities, continued… </a:t>
            </a:r>
          </a:p>
          <a:p>
            <a:endParaRPr lang="en-US" dirty="0"/>
          </a:p>
        </p:txBody>
      </p:sp>
    </p:spTree>
    <p:extLst>
      <p:ext uri="{BB962C8B-B14F-4D97-AF65-F5344CB8AC3E}">
        <p14:creationId xmlns:p14="http://schemas.microsoft.com/office/powerpoint/2010/main" val="9246971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855</TotalTime>
  <Words>1009</Words>
  <Application>Microsoft Office PowerPoint</Application>
  <PresentationFormat>Widescreen</PresentationFormat>
  <Paragraphs>103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Arial Narrow</vt:lpstr>
      <vt:lpstr>Calibri</vt:lpstr>
      <vt:lpstr>Office Theme</vt:lpstr>
      <vt:lpstr>Scientific Session Moderator Training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 johnson</dc:creator>
  <cp:lastModifiedBy>April Sramek</cp:lastModifiedBy>
  <cp:revision>35</cp:revision>
  <dcterms:created xsi:type="dcterms:W3CDTF">2018-12-04T18:33:23Z</dcterms:created>
  <dcterms:modified xsi:type="dcterms:W3CDTF">2023-06-09T18:51:47Z</dcterms:modified>
</cp:coreProperties>
</file>