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modernComment_101_FF0916B9.xml" ContentType="application/vnd.ms-powerpoint.comments+xml"/>
  <Override PartName="/ppt/notesSlides/notesSlide4.xml" ContentType="application/vnd.openxmlformats-officedocument.presentationml.notesSlide+xml"/>
  <Override PartName="/ppt/comments/modernComment_7FFE5A5D_84DD902A.xml" ContentType="application/vnd.ms-powerpoint.comments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2" r:id="rId2"/>
    <p:sldId id="273" r:id="rId3"/>
    <p:sldId id="272" r:id="rId4"/>
    <p:sldId id="268" r:id="rId5"/>
    <p:sldId id="2147375689" r:id="rId6"/>
    <p:sldId id="265" r:id="rId7"/>
    <p:sldId id="257" r:id="rId8"/>
    <p:sldId id="2147375709" r:id="rId9"/>
    <p:sldId id="275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653620E-9E2E-47F8-A06B-1DA8B03783A6}" name="Karen R Munana" initials="" userId="S::krmunana@ncsu.edu::6d5a9ce3-230c-4557-8198-12a24c74b61b" providerId="AD"/>
  <p188:author id="{89B96A11-866A-32C3-3C3B-456D900D9412}" name="Annie Blagg" initials="AB" userId="S::annie@acvim.org::f4a40611-e4b6-4211-8ac9-6d4a95ae9206" providerId="AD"/>
  <p188:author id="{7283AD5F-F6C0-25DE-2B28-9DC371F4F3A0}" name="Shannon Carter" initials="SC" userId="S::shannon@acvim.org::4cde7546-377f-473c-aa6e-d426e148d8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CDA788"/>
    <a:srgbClr val="C22135"/>
    <a:srgbClr val="3D5E93"/>
    <a:srgbClr val="BB1F3F"/>
    <a:srgbClr val="98002E"/>
    <a:srgbClr val="BFD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41" autoAdjust="0"/>
    <p:restoredTop sz="71654" autoAdjust="0"/>
  </p:normalViewPr>
  <p:slideViewPr>
    <p:cSldViewPr snapToGrid="0">
      <p:cViewPr varScale="1">
        <p:scale>
          <a:sx n="74" d="100"/>
          <a:sy n="74" d="100"/>
        </p:scale>
        <p:origin x="384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modernComment_101_FF0916B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23801B2-18F7-B647-9C7E-90AA494A7DED}" authorId="{1653620E-9E2E-47F8-A06B-1DA8B03783A6}" status="resolved" created="2024-09-15T16:16:58.932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4278785721" sldId="257"/>
      <ac:spMk id="5" creationId="{87A3A402-C0D1-3FDC-8D6E-0FE10DFCFD58}"/>
    </ac:deMkLst>
    <p188:txBody>
      <a:bodyPr/>
      <a:lstStyle/>
      <a:p>
        <a:r>
          <a:rPr lang="en-US"/>
          <a:t>Can we include the number (%) of candidates who chose testing centers?  And the number of survey responses?</a:t>
        </a:r>
      </a:p>
    </p188:txBody>
  </p188:cm>
</p188:cmLst>
</file>

<file path=ppt/comments/modernComment_7FFE5A5D_84DD902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90579F4-5D24-EC4E-8197-39622C472B44}" authorId="{1653620E-9E2E-47F8-A06B-1DA8B03783A6}" status="resolved" created="2024-09-15T16:16:17.728" complete="100000">
    <pc:sldMkLst xmlns:pc="http://schemas.microsoft.com/office/powerpoint/2013/main/command">
      <pc:docMk/>
      <pc:sldMk cId="2229112874" sldId="2147375709"/>
    </pc:sldMkLst>
    <p188:txBody>
      <a:bodyPr/>
      <a:lstStyle/>
      <a:p>
        <a:r>
          <a:rPr lang="en-US"/>
          <a:t>Can we include the number (%) of candidate who chose remote proctoring?  And the number of survey responses?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573B7F-7BA7-4928-B1F0-6D72D1E2CC55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A8583-0137-4614-80D4-35FEE192F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640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Josh Stern – Specialty President</a:t>
            </a:r>
          </a:p>
          <a:p>
            <a:r>
              <a:rPr lang="en-US" dirty="0"/>
              <a:t>Bill Tyrrell is the ACVIM Board Treasurer and may be on the call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A8583-0137-4614-80D4-35FEE192FE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034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A8583-0137-4614-80D4-35FEE192FE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47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u="sng" dirty="0"/>
              <a:t>Test Purpose</a:t>
            </a:r>
          </a:p>
          <a:p>
            <a:pPr algn="l"/>
            <a:r>
              <a:rPr lang="en-US" dirty="0"/>
              <a:t>1. Description of the population being certified.</a:t>
            </a:r>
            <a:endParaRPr lang="en-US" sz="12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2. Purpose and requirements of the program </a:t>
            </a:r>
          </a:p>
          <a:p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3. The credential, designation, and/or mark issued to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</a:rPr>
              <a:t>certificants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</a:p>
          <a:p>
            <a:pPr algn="l"/>
            <a:endParaRPr lang="en-US" u="sng" dirty="0"/>
          </a:p>
          <a:p>
            <a:pPr algn="l"/>
            <a:r>
              <a:rPr lang="en-US" u="sng" dirty="0"/>
              <a:t>Overall Model</a:t>
            </a:r>
          </a:p>
          <a:p>
            <a:pPr algn="l"/>
            <a:r>
              <a:rPr lang="en-US" sz="18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External circle, connected by dotted lines, include activities that are done every 5-7 years, whereas the internal cycle represents steps that are done more frequently (e.g., annually). </a:t>
            </a:r>
          </a:p>
          <a:p>
            <a:pPr algn="l"/>
            <a:endParaRPr lang="en-US" u="sng" dirty="0"/>
          </a:p>
          <a:p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sng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Test Specifications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The part of the process where, based on JTA data, a weighted content outline is developed. It also includes decisions regarding: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Number of questions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How much time to allow for test taking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# of Scored/Unscored (pre-test) Items </a:t>
            </a:r>
          </a:p>
          <a:p>
            <a:pPr marL="342900" indent="-342900">
              <a:buAutoNum type="arabicPeriod"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# of New items and # of previously used items</a:t>
            </a: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Standard setting - the process (e.g., rating of level of difficulty of items)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Cut score – the outcome of standard setting.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The terms tend to be used interchangeably. </a:t>
            </a:r>
            <a:endParaRPr lang="en-US" sz="1800" dirty="0">
              <a:effectLst/>
              <a:latin typeface="Calibri" panose="020F0502020204030204" pitchFamily="34" charset="0"/>
              <a:ea typeface="Aptos" panose="020B0004020202020204" pitchFamily="34" charset="0"/>
            </a:endParaRP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>
              <a:buAutoNum type="arabicPeriod"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b="0" i="0" u="sng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Ongoing Test Maintenance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Could be anything identified during post-exam review. E.g., cardiology has identified needs for improved video quality.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A8583-0137-4614-80D4-35FEE192FE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734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A8583-0137-4614-80D4-35FEE192FE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7861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Enrolled first residents this year. General exam in 2026, and specialty exams (small animal internal medicine, cardiology, neurology, and oncology) in 2027.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A8583-0137-4614-80D4-35FEE192FE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61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4FF8-9636-4577-91BC-83D439789A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3236" y="2197220"/>
            <a:ext cx="9885528" cy="2156416"/>
          </a:xfrm>
        </p:spPr>
        <p:txBody>
          <a:bodyPr anchor="ctr">
            <a:normAutofit/>
          </a:bodyPr>
          <a:lstStyle>
            <a:lvl1pPr algn="ctr">
              <a:defRPr sz="5400" b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48E66B-CBFC-41AA-AD07-8E24FF028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71916"/>
            <a:ext cx="9144000" cy="1104331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D9C07-FD37-4C2D-B821-7B49D1033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FBF29-2E7E-4391-9ABD-2168235A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FA915-2D83-40FE-9392-A637C1CC1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2CFC5E-59AD-B621-CD11-55275CDA065D}"/>
              </a:ext>
            </a:extLst>
          </p:cNvPr>
          <p:cNvSpPr/>
          <p:nvPr userDrawn="1"/>
        </p:nvSpPr>
        <p:spPr>
          <a:xfrm>
            <a:off x="0" y="0"/>
            <a:ext cx="12192000" cy="128175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E630387-2F00-2338-3F95-4E8F5AF716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"/>
            <a:ext cx="12192000" cy="1270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93DD48F-2527-16B9-7660-15A5D40CA1A8}"/>
              </a:ext>
            </a:extLst>
          </p:cNvPr>
          <p:cNvSpPr/>
          <p:nvPr userDrawn="1"/>
        </p:nvSpPr>
        <p:spPr>
          <a:xfrm flipV="1">
            <a:off x="0" y="1226626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F3E633-AE28-B8EB-8A96-CE442DB4B7AD}"/>
              </a:ext>
            </a:extLst>
          </p:cNvPr>
          <p:cNvSpPr/>
          <p:nvPr userDrawn="1"/>
        </p:nvSpPr>
        <p:spPr>
          <a:xfrm>
            <a:off x="4326341" y="1"/>
            <a:ext cx="3539319" cy="1651378"/>
          </a:xfrm>
          <a:prstGeom prst="rect">
            <a:avLst/>
          </a:prstGeom>
          <a:solidFill>
            <a:srgbClr val="C2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BB57DFF-231E-C449-417C-C64272C0739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08335" y="384307"/>
            <a:ext cx="2575330" cy="91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47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851DA-CA07-4BED-AA60-16A628AC9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4188"/>
            <a:ext cx="10515600" cy="470277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58CBE-3947-46A7-875C-1B62EF969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FFB71-E5CD-4FD1-9FDC-A79BBA9D3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C6403-8A2A-49E2-97B8-C98992561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875827-7235-8AD1-7317-EB5FEEF581F4}"/>
              </a:ext>
            </a:extLst>
          </p:cNvPr>
          <p:cNvSpPr/>
          <p:nvPr userDrawn="1"/>
        </p:nvSpPr>
        <p:spPr>
          <a:xfrm>
            <a:off x="0" y="0"/>
            <a:ext cx="12192000" cy="107708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1BBB8-35C6-4204-A5B3-6344270123DB}"/>
              </a:ext>
            </a:extLst>
          </p:cNvPr>
          <p:cNvSpPr/>
          <p:nvPr userDrawn="1"/>
        </p:nvSpPr>
        <p:spPr>
          <a:xfrm flipV="1">
            <a:off x="0" y="1077083"/>
            <a:ext cx="12192000" cy="76178"/>
          </a:xfrm>
          <a:prstGeom prst="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A79AD1C9-BFEE-41A8-9F98-563162DD3C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22821" y="229495"/>
            <a:ext cx="1650079" cy="583361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E3CCF358-CDFB-3889-69AC-906AD71D1B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5623" y="223262"/>
            <a:ext cx="8871613" cy="75384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2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Title Here</a:t>
            </a:r>
          </a:p>
        </p:txBody>
      </p:sp>
    </p:spTree>
    <p:extLst>
      <p:ext uri="{BB962C8B-B14F-4D97-AF65-F5344CB8AC3E}">
        <p14:creationId xmlns:p14="http://schemas.microsoft.com/office/powerpoint/2010/main" val="4208917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47EA0-EF9B-4762-92F8-A1E75C88F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5FBEF-84F1-4427-A48D-5B138A3341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2B79D5-9842-49E3-9E94-D28A7AC2DD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B4BAF2-26F8-4880-9EC7-D29127CC0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5B772-78BA-414F-ADDD-BED444614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5AF59-DC94-490D-94A2-70A1CEFC6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733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D69DB4-FA08-4E2A-8617-249FE5DEE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CEABE3-F3DB-4AE8-934C-3BF6DB02C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D7830E-FDFE-45FF-924D-EF80A2B1E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359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Tag +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C417809-6F82-3347-92DD-A22603C692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3424" y="6470595"/>
            <a:ext cx="706677" cy="250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tx1">
                    <a:tint val="7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defRPr>
            </a:lvl1pPr>
          </a:lstStyle>
          <a:p>
            <a:fld id="{96FDB341-ACF9-3742-98D8-F52CBE3842C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CDFED6B0-6BF9-F94C-9CF5-B264D9662CB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35419" y="642387"/>
            <a:ext cx="10335333" cy="938639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>
              <a:lnSpc>
                <a:spcPct val="100000"/>
              </a:lnSpc>
              <a:buNone/>
              <a:defRPr sz="3200" b="1" i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defRPr>
            </a:lvl1pPr>
            <a:lvl2pPr marL="457200" indent="0">
              <a:buNone/>
              <a:defRPr b="1" i="0">
                <a:solidFill>
                  <a:schemeClr val="bg1"/>
                </a:solidFill>
                <a:latin typeface="Nunito Sans Black" pitchFamily="2" charset="77"/>
              </a:defRPr>
            </a:lvl2pPr>
            <a:lvl3pPr marL="914400" indent="0">
              <a:buNone/>
              <a:defRPr b="1" i="0">
                <a:solidFill>
                  <a:schemeClr val="bg1"/>
                </a:solidFill>
                <a:latin typeface="Nunito Sans Black" pitchFamily="2" charset="77"/>
              </a:defRPr>
            </a:lvl3pPr>
            <a:lvl4pPr marL="1371600" indent="0">
              <a:buNone/>
              <a:defRPr b="1" i="0">
                <a:solidFill>
                  <a:schemeClr val="bg1"/>
                </a:solidFill>
                <a:latin typeface="Nunito Sans Black" pitchFamily="2" charset="77"/>
              </a:defRPr>
            </a:lvl4pPr>
            <a:lvl5pPr marL="1828800" indent="0">
              <a:buNone/>
              <a:defRPr b="1" i="0">
                <a:solidFill>
                  <a:schemeClr val="bg1"/>
                </a:solidFill>
                <a:latin typeface="Nunito Sans Black" pitchFamily="2" charset="77"/>
              </a:defRPr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Ut vitae ex </a:t>
            </a:r>
            <a:r>
              <a:rPr lang="en-GB" dirty="0" err="1"/>
              <a:t>eu</a:t>
            </a:r>
            <a:r>
              <a:rPr lang="en-GB" dirty="0"/>
              <a:t> </a:t>
            </a:r>
            <a:r>
              <a:rPr lang="en-GB" dirty="0" err="1"/>
              <a:t>quam</a:t>
            </a:r>
            <a:r>
              <a:rPr lang="en-GB" dirty="0"/>
              <a:t> </a:t>
            </a:r>
            <a:r>
              <a:rPr lang="en-GB" dirty="0" err="1"/>
              <a:t>luctus</a:t>
            </a:r>
            <a:r>
              <a:rPr lang="en-GB" dirty="0"/>
              <a:t> </a:t>
            </a:r>
            <a:r>
              <a:rPr lang="en-GB" dirty="0" err="1"/>
              <a:t>pellentesque</a:t>
            </a:r>
            <a:r>
              <a:rPr lang="en-GB" dirty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389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BE680-B09F-F74D-8A6E-63BE0D7A4888}" type="datetimeFigureOut">
              <a:rPr lang="en-US" smtClean="0"/>
              <a:t>9/19/2024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23E2-B99A-B142-B3EE-00B8F5E58F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606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3E84E2-24DB-46DD-A432-4AEEF8B28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71E81-7BCE-41FE-B139-2EC7076D18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6754C-5E07-4E85-B1DE-48CE530316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5BB1F98-5D80-416A-96DD-11B5620B587D}" type="datetimeFigureOut">
              <a:rPr lang="en-US" smtClean="0"/>
              <a:pPr/>
              <a:t>9/19/2024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24CDB-6E9D-449F-AD48-635EE67112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C4C66-62BE-4881-9663-03AD7F5A6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2F7544E-6DE3-4998-808C-F8508E3985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88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5" r:id="rId4"/>
    <p:sldLayoutId id="2147483656" r:id="rId5"/>
    <p:sldLayoutId id="214748365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adind@ufl.edu?subject=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1_FF0916B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7FFE5A5D_84DD902A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8385F3D-C8C0-8C00-78CA-AA911CC4CB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Certification Town Hall</a:t>
            </a:r>
            <a:br>
              <a:rPr lang="en-US" dirty="0"/>
            </a:br>
            <a:r>
              <a:rPr lang="en-US" dirty="0"/>
              <a:t>Cardiology Specialty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FE2B0E2-A827-2DD0-CEEA-00B6F6421C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September 23, 2024</a:t>
            </a:r>
          </a:p>
        </p:txBody>
      </p:sp>
    </p:spTree>
    <p:extLst>
      <p:ext uri="{BB962C8B-B14F-4D97-AF65-F5344CB8AC3E}">
        <p14:creationId xmlns:p14="http://schemas.microsoft.com/office/powerpoint/2010/main" val="1621899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12E9DE85-84EB-44E0-9E85-414807F77454}"/>
              </a:ext>
            </a:extLst>
          </p:cNvPr>
          <p:cNvSpPr txBox="1"/>
          <p:nvPr/>
        </p:nvSpPr>
        <p:spPr>
          <a:xfrm>
            <a:off x="0" y="2413124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333333"/>
                </a:solidFill>
                <a:latin typeface="Arial Narrow" panose="020B0606020202030204" pitchFamily="34" charset="0"/>
              </a:rPr>
              <a:t>For more information or if you have any questions please contact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241DD5-BB1F-4B62-97EE-ADF7D7D56F6F}"/>
              </a:ext>
            </a:extLst>
          </p:cNvPr>
          <p:cNvSpPr txBox="1"/>
          <p:nvPr/>
        </p:nvSpPr>
        <p:spPr>
          <a:xfrm>
            <a:off x="0" y="3494924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2213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Darcy Adin, DVM, DACVIM (Cardiology)</a:t>
            </a:r>
          </a:p>
          <a:p>
            <a:pPr algn="ctr"/>
            <a:r>
              <a:rPr lang="en-US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Certification Council – Cardiology Representative</a:t>
            </a:r>
          </a:p>
          <a:p>
            <a:pPr algn="ctr"/>
            <a:r>
              <a:rPr lang="en-US" b="0" i="0" u="sng" dirty="0">
                <a:solidFill>
                  <a:srgbClr val="C2213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 tooltip="adind@ufl.edu"/>
              </a:rPr>
              <a:t>adind@ufl.edu</a:t>
            </a:r>
            <a:endParaRPr lang="en-US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E56D740-B2F2-2C12-0A76-9C09B9FA281D}"/>
              </a:ext>
            </a:extLst>
          </p:cNvPr>
          <p:cNvCxnSpPr/>
          <p:nvPr/>
        </p:nvCxnSpPr>
        <p:spPr>
          <a:xfrm>
            <a:off x="3200400" y="3118449"/>
            <a:ext cx="5883215" cy="0"/>
          </a:xfrm>
          <a:prstGeom prst="line">
            <a:avLst/>
          </a:prstGeom>
          <a:ln>
            <a:solidFill>
              <a:srgbClr val="CDA7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6022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FD7DE49-D07B-7964-22F3-0343EFA4F5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 &amp; Introductions</a:t>
            </a:r>
          </a:p>
        </p:txBody>
      </p:sp>
    </p:spTree>
    <p:extLst>
      <p:ext uri="{BB962C8B-B14F-4D97-AF65-F5344CB8AC3E}">
        <p14:creationId xmlns:p14="http://schemas.microsoft.com/office/powerpoint/2010/main" val="2650953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D2CEA08-EC71-60C7-2F50-3CF368E180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70A794-4FF3-5041-FE49-3A14DCB676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7035" y="223262"/>
            <a:ext cx="9360202" cy="75384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2023 - 2024 Cardiology Exam</a:t>
            </a:r>
          </a:p>
          <a:p>
            <a:r>
              <a:rPr lang="en-US" sz="2900" dirty="0"/>
              <a:t>Format, Structure and Duration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72F8650-15C4-C911-0B0D-08B5706FE9C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9531068"/>
              </p:ext>
            </p:extLst>
          </p:nvPr>
        </p:nvGraphicFramePr>
        <p:xfrm>
          <a:off x="303861" y="1306960"/>
          <a:ext cx="11584277" cy="335128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666675">
                  <a:extLst>
                    <a:ext uri="{9D8B030D-6E8A-4147-A177-3AD203B41FA5}">
                      <a16:colId xmlns:a16="http://schemas.microsoft.com/office/drawing/2014/main" val="1788086661"/>
                    </a:ext>
                  </a:extLst>
                </a:gridCol>
                <a:gridCol w="3767409">
                  <a:extLst>
                    <a:ext uri="{9D8B030D-6E8A-4147-A177-3AD203B41FA5}">
                      <a16:colId xmlns:a16="http://schemas.microsoft.com/office/drawing/2014/main" val="4235880087"/>
                    </a:ext>
                  </a:extLst>
                </a:gridCol>
                <a:gridCol w="4150193">
                  <a:extLst>
                    <a:ext uri="{9D8B030D-6E8A-4147-A177-3AD203B41FA5}">
                      <a16:colId xmlns:a16="http://schemas.microsoft.com/office/drawing/2014/main" val="2823218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133693"/>
                  </a:ext>
                </a:extLst>
              </a:tr>
              <a:tr h="425206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Sections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1075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Format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Compensatory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Compensatory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741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 Type(s)</a:t>
                      </a:r>
                    </a:p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Percentage of each type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Machine Score = 27%</a:t>
                      </a:r>
                    </a:p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 Response = 73%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Machine Score = 40%</a:t>
                      </a:r>
                    </a:p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 Response = 60%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6526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Points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8023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of Questions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8759160"/>
                  </a:ext>
                </a:extLst>
              </a:tr>
              <a:tr h="524080">
                <a:tc>
                  <a:txBody>
                    <a:bodyPr/>
                    <a:lstStyle/>
                    <a:p>
                      <a:r>
                        <a:rPr lang="en-US" sz="2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Duration</a:t>
                      </a:r>
                    </a:p>
                  </a:txBody>
                  <a:tcPr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 hours total over 6 appointments</a:t>
                      </a:r>
                    </a:p>
                    <a:p>
                      <a:pPr algn="ctr"/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 hours total over two 6-hour appointments	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61074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344DFC1-8394-0291-E20A-4D001DB7F127}"/>
              </a:ext>
            </a:extLst>
          </p:cNvPr>
          <p:cNvSpPr txBox="1"/>
          <p:nvPr/>
        </p:nvSpPr>
        <p:spPr>
          <a:xfrm>
            <a:off x="340935" y="4940862"/>
            <a:ext cx="115101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Conjunctive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Requires candidates to meet performance standards (cut scores) for each exam section to pass the exam; can retake individual sections that were not passed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Compensatory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Requires candidates to meet one performance standard (cut score) across an entire exam; must retake entire exam if don’t pass </a:t>
            </a:r>
          </a:p>
        </p:txBody>
      </p:sp>
    </p:spTree>
    <p:extLst>
      <p:ext uri="{BB962C8B-B14F-4D97-AF65-F5344CB8AC3E}">
        <p14:creationId xmlns:p14="http://schemas.microsoft.com/office/powerpoint/2010/main" val="4137989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16D12E-1C21-3F78-DDF7-995FF8B036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Cardiology Pass Rate 2019 - 2024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AF18680D-0199-D465-8D64-0527A2F304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6411081"/>
              </p:ext>
            </p:extLst>
          </p:nvPr>
        </p:nvGraphicFramePr>
        <p:xfrm>
          <a:off x="838200" y="2458199"/>
          <a:ext cx="10515603" cy="254923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502229">
                  <a:extLst>
                    <a:ext uri="{9D8B030D-6E8A-4147-A177-3AD203B41FA5}">
                      <a16:colId xmlns:a16="http://schemas.microsoft.com/office/drawing/2014/main" val="4051568032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588306399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2672503676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3909667381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3997738934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2229124489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756585594"/>
                    </a:ext>
                  </a:extLst>
                </a:gridCol>
              </a:tblGrid>
              <a:tr h="933307"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endParaRPr lang="en-US" sz="2800" b="1" spc="-2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800" b="1" spc="-2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2014328"/>
                  </a:ext>
                </a:extLst>
              </a:tr>
              <a:tr h="512366"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0" marR="0" marT="0" marB="0" anchor="ctr">
                    <a:lnT w="12700" cmpd="sng">
                      <a:noFill/>
                    </a:lnT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</a:t>
                      </a:r>
                      <a:endParaRPr lang="en-US" sz="26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2540" algn="ctr" defTabSz="914400" rtl="0" eaLnBrk="1" latinLnBrk="0" hangingPunct="1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</a:t>
                      </a:r>
                      <a:r>
                        <a:rPr lang="en-US" sz="2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43336424"/>
                  </a:ext>
                </a:extLst>
              </a:tr>
              <a:tr h="551779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72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74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90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56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96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08646646"/>
                  </a:ext>
                </a:extLst>
              </a:tr>
              <a:tr h="551779">
                <a:tc>
                  <a:txBody>
                    <a:bodyPr/>
                    <a:lstStyle/>
                    <a:p>
                      <a:pPr marL="5080" marR="2540" algn="ctr">
                        <a:spcBef>
                          <a:spcPts val="995"/>
                        </a:spcBef>
                        <a:spcAft>
                          <a:spcPts val="0"/>
                        </a:spcAft>
                      </a:pPr>
                      <a:r>
                        <a:rPr lang="en-US" sz="2600" b="1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Retakes</a:t>
                      </a:r>
                    </a:p>
                  </a:txBody>
                  <a:tcPr marL="0" marR="0" marT="0" marB="0" anchor="ctr"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33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91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NA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" marR="1905" algn="ctr">
                        <a:spcBef>
                          <a:spcPts val="1005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n-US" sz="280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Arial Narrow" panose="020B0606020202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94211821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29D6F2F-7773-3911-83B2-40AB0882D307}"/>
              </a:ext>
            </a:extLst>
          </p:cNvPr>
          <p:cNvSpPr txBox="1"/>
          <p:nvPr/>
        </p:nvSpPr>
        <p:spPr>
          <a:xfrm>
            <a:off x="2472906" y="1544128"/>
            <a:ext cx="7246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 Rate History</a:t>
            </a:r>
          </a:p>
        </p:txBody>
      </p:sp>
    </p:spTree>
    <p:extLst>
      <p:ext uri="{BB962C8B-B14F-4D97-AF65-F5344CB8AC3E}">
        <p14:creationId xmlns:p14="http://schemas.microsoft.com/office/powerpoint/2010/main" val="864942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0E650B-1B23-84A6-B637-E1CFE8E6EE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2968" y="6283065"/>
            <a:ext cx="2831856" cy="276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200" b="1" dirty="0">
                <a:effectLst/>
              </a:rPr>
              <a:t>Certification Council: 7 members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1250E0-712C-AAA3-78DA-689524F337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Test Development Process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1946CD8-0EF1-10EA-D75E-A813E7266EE2}"/>
              </a:ext>
            </a:extLst>
          </p:cNvPr>
          <p:cNvSpPr txBox="1"/>
          <p:nvPr/>
        </p:nvSpPr>
        <p:spPr>
          <a:xfrm>
            <a:off x="9713894" y="2494915"/>
            <a:ext cx="1009892" cy="342081"/>
          </a:xfrm>
          <a:prstGeom prst="rect">
            <a:avLst/>
          </a:prstGeom>
        </p:spPr>
        <p:txBody>
          <a:bodyPr wrap="none" lIns="0" tIns="0" rIns="0" bIns="0" numCol="1" spcCol="91440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81C342"/>
              </a:buClr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Write items to the</a:t>
            </a:r>
            <a:b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Test Specifications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ECC997-A1FC-78E4-EAAD-3E1F54203B9B}"/>
              </a:ext>
            </a:extLst>
          </p:cNvPr>
          <p:cNvSpPr txBox="1"/>
          <p:nvPr/>
        </p:nvSpPr>
        <p:spPr>
          <a:xfrm>
            <a:off x="3950757" y="1291948"/>
            <a:ext cx="1932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JTA TF: 10 SMEs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EE328B-0385-4593-654A-AB4066E69F00}"/>
              </a:ext>
            </a:extLst>
          </p:cNvPr>
          <p:cNvSpPr txBox="1"/>
          <p:nvPr/>
        </p:nvSpPr>
        <p:spPr>
          <a:xfrm>
            <a:off x="6091558" y="1291033"/>
            <a:ext cx="41838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Test Spec TF &amp; Assessment Design Group: 16 SMEs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4F2533-F81A-9A9B-951F-21593171DAF9}"/>
              </a:ext>
            </a:extLst>
          </p:cNvPr>
          <p:cNvSpPr txBox="1"/>
          <p:nvPr/>
        </p:nvSpPr>
        <p:spPr>
          <a:xfrm>
            <a:off x="8330256" y="2724126"/>
            <a:ext cx="31013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Crosswalk TF: </a:t>
            </a:r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11 SMEs</a:t>
            </a:r>
          </a:p>
          <a:p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Item Writers: 12 SMEs (per year)</a:t>
            </a:r>
          </a:p>
          <a:p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Item Review Committee: 10 SMEs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B2E3FC-96F0-ABD6-E17C-0FA22A0D5DB9}"/>
              </a:ext>
            </a:extLst>
          </p:cNvPr>
          <p:cNvSpPr txBox="1"/>
          <p:nvPr/>
        </p:nvSpPr>
        <p:spPr>
          <a:xfrm>
            <a:off x="8330256" y="3693623"/>
            <a:ext cx="329038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 Review Committee: 10 SMEs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0CF5D30-D8CF-A186-2FBE-1DDCCE85D6E0}"/>
              </a:ext>
            </a:extLst>
          </p:cNvPr>
          <p:cNvSpPr txBox="1"/>
          <p:nvPr/>
        </p:nvSpPr>
        <p:spPr>
          <a:xfrm>
            <a:off x="5703131" y="6274508"/>
            <a:ext cx="30504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Standard Setting Committee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: 10 </a:t>
            </a:r>
            <a:r>
              <a:rPr lang="en-US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SMEs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F027CFD-96C5-4017-A261-AC20A829E2A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72149" y="1670557"/>
            <a:ext cx="6011311" cy="4434188"/>
            <a:chOff x="2172149" y="1670557"/>
            <a:chExt cx="6011311" cy="4434188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7EFAC0C2-643B-F0EA-E1B0-D372F2F2CE3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07852" y="2610367"/>
              <a:ext cx="3083965" cy="2620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65BC41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cxnSp>
          <p:nvCxnSpPr>
            <p:cNvPr id="83" name="Elbow Connector 82">
              <a:extLst>
                <a:ext uri="{FF2B5EF4-FFF2-40B4-BE49-F238E27FC236}">
                  <a16:creationId xmlns:a16="http://schemas.microsoft.com/office/drawing/2014/main" id="{574E45F9-4DA0-5352-4736-4A171E8585FB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 flipH="1" flipV="1">
              <a:off x="5839320" y="1174020"/>
              <a:ext cx="13919" cy="3091078"/>
            </a:xfrm>
            <a:prstGeom prst="bentConnector3">
              <a:avLst>
                <a:gd name="adj1" fmla="val 1800000"/>
              </a:avLst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Elbow Connector 83">
              <a:extLst>
                <a:ext uri="{FF2B5EF4-FFF2-40B4-BE49-F238E27FC236}">
                  <a16:creationId xmlns:a16="http://schemas.microsoft.com/office/drawing/2014/main" id="{020F8B7C-6DA5-D8CA-22DF-6083A9E312C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 flipH="1">
              <a:off x="5810011" y="3490227"/>
              <a:ext cx="48848" cy="3091078"/>
            </a:xfrm>
            <a:prstGeom prst="bentConnector3">
              <a:avLst>
                <a:gd name="adj1" fmla="val -512901"/>
              </a:avLst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Elbow Connector 26">
              <a:extLst>
                <a:ext uri="{FF2B5EF4-FFF2-40B4-BE49-F238E27FC236}">
                  <a16:creationId xmlns:a16="http://schemas.microsoft.com/office/drawing/2014/main" id="{2A03FC3C-750F-0055-1A8E-CB2B179D34B6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80" idx="2"/>
              <a:endCxn id="79" idx="0"/>
            </p:cNvCxnSpPr>
            <p:nvPr/>
          </p:nvCxnSpPr>
          <p:spPr>
            <a:xfrm>
              <a:off x="7391817" y="3390825"/>
              <a:ext cx="0" cy="141478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Elbow Connector 26">
              <a:extLst>
                <a:ext uri="{FF2B5EF4-FFF2-40B4-BE49-F238E27FC236}">
                  <a16:creationId xmlns:a16="http://schemas.microsoft.com/office/drawing/2014/main" id="{3898CF4B-5B73-19CF-CA69-E167332591F7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79" idx="2"/>
              <a:endCxn id="81" idx="0"/>
            </p:cNvCxnSpPr>
            <p:nvPr/>
          </p:nvCxnSpPr>
          <p:spPr>
            <a:xfrm>
              <a:off x="7391817" y="4200320"/>
              <a:ext cx="0" cy="191853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Elbow Connector 26">
              <a:extLst>
                <a:ext uri="{FF2B5EF4-FFF2-40B4-BE49-F238E27FC236}">
                  <a16:creationId xmlns:a16="http://schemas.microsoft.com/office/drawing/2014/main" id="{DBAD3028-19D9-F221-F294-7DCCECD6D033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78" idx="0"/>
              <a:endCxn id="77" idx="2"/>
            </p:cNvCxnSpPr>
            <p:nvPr/>
          </p:nvCxnSpPr>
          <p:spPr>
            <a:xfrm flipV="1">
              <a:off x="4300739" y="4175896"/>
              <a:ext cx="0" cy="167430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Elbow Connector 26">
              <a:extLst>
                <a:ext uri="{FF2B5EF4-FFF2-40B4-BE49-F238E27FC236}">
                  <a16:creationId xmlns:a16="http://schemas.microsoft.com/office/drawing/2014/main" id="{4517822E-D61F-7D70-9F3A-AF5F06639D66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77" idx="0"/>
              <a:endCxn id="76" idx="2"/>
            </p:cNvCxnSpPr>
            <p:nvPr/>
          </p:nvCxnSpPr>
          <p:spPr>
            <a:xfrm flipV="1">
              <a:off x="4300739" y="3392203"/>
              <a:ext cx="7111" cy="122637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Elbow Connector 26">
              <a:extLst>
                <a:ext uri="{FF2B5EF4-FFF2-40B4-BE49-F238E27FC236}">
                  <a16:creationId xmlns:a16="http://schemas.microsoft.com/office/drawing/2014/main" id="{ADED59C1-75BE-7744-B5C5-C22E911A9564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103" idx="3"/>
              <a:endCxn id="104" idx="1"/>
            </p:cNvCxnSpPr>
            <p:nvPr/>
          </p:nvCxnSpPr>
          <p:spPr>
            <a:xfrm>
              <a:off x="5703131" y="2037560"/>
              <a:ext cx="180449" cy="0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Elbow Connector 26">
              <a:extLst>
                <a:ext uri="{FF2B5EF4-FFF2-40B4-BE49-F238E27FC236}">
                  <a16:creationId xmlns:a16="http://schemas.microsoft.com/office/drawing/2014/main" id="{E5CD37BE-3D12-5CD0-A081-8D9C6ECF27C1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102" idx="1"/>
              <a:endCxn id="101" idx="3"/>
            </p:cNvCxnSpPr>
            <p:nvPr/>
          </p:nvCxnSpPr>
          <p:spPr>
            <a:xfrm flipH="1">
              <a:off x="5703131" y="5759306"/>
              <a:ext cx="180449" cy="0"/>
            </a:xfrm>
            <a:prstGeom prst="straightConnector1">
              <a:avLst/>
            </a:prstGeom>
            <a:ln w="12700" cap="rnd">
              <a:solidFill>
                <a:schemeClr val="tx2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C93008C7-3037-410D-4127-3EFCE098C20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172149" y="1818840"/>
              <a:ext cx="1119987" cy="245475"/>
            </a:xfrm>
            <a:prstGeom prst="rect">
              <a:avLst/>
            </a:prstGeom>
          </p:spPr>
          <p:txBody>
            <a:bodyPr wrap="none" lIns="0" tIns="0" rIns="0" bIns="0" numCol="1" spcCol="914400" rtlCol="0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81C34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72827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Test Purpose</a:t>
              </a:r>
            </a:p>
          </p:txBody>
        </p:sp>
        <p:sp>
          <p:nvSpPr>
            <p:cNvPr id="100" name="Right Arrow 99">
              <a:extLst>
                <a:ext uri="{FF2B5EF4-FFF2-40B4-BE49-F238E27FC236}">
                  <a16:creationId xmlns:a16="http://schemas.microsoft.com/office/drawing/2014/main" id="{505ECC84-3504-25F4-BE17-D2452310813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408102" y="1859222"/>
              <a:ext cx="790429" cy="164712"/>
            </a:xfrm>
            <a:prstGeom prst="rightArrow">
              <a:avLst/>
            </a:prstGeom>
            <a:solidFill>
              <a:srgbClr val="C2213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65BC41"/>
                </a:solidFill>
                <a:effectLst/>
                <a:uLnTx/>
                <a:uFillTx/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  <p:sp>
          <p:nvSpPr>
            <p:cNvPr id="76" name="Rounded Rectangle 75">
              <a:extLst>
                <a:ext uri="{FF2B5EF4-FFF2-40B4-BE49-F238E27FC236}">
                  <a16:creationId xmlns:a16="http://schemas.microsoft.com/office/drawing/2014/main" id="{6E1C70E9-0BCE-0297-19E8-695871BBC29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16208" y="2716664"/>
              <a:ext cx="1583285" cy="675540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Item Bank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</a:b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Updates</a:t>
              </a:r>
            </a:p>
          </p:txBody>
        </p:sp>
        <p:sp>
          <p:nvSpPr>
            <p:cNvPr id="77" name="Rounded Rectangle 76">
              <a:extLst>
                <a:ext uri="{FF2B5EF4-FFF2-40B4-BE49-F238E27FC236}">
                  <a16:creationId xmlns:a16="http://schemas.microsoft.com/office/drawing/2014/main" id="{787609C3-0B53-8EA1-76A7-2417782D406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09097" y="3514841"/>
              <a:ext cx="1583285" cy="661055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Ongoing Test Maintenance</a:t>
              </a:r>
            </a:p>
          </p:txBody>
        </p:sp>
        <p:sp>
          <p:nvSpPr>
            <p:cNvPr id="78" name="Rounded Rectangle 77">
              <a:extLst>
                <a:ext uri="{FF2B5EF4-FFF2-40B4-BE49-F238E27FC236}">
                  <a16:creationId xmlns:a16="http://schemas.microsoft.com/office/drawing/2014/main" id="{71FA2613-5E06-D6A6-2823-4B7654B8B78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09097" y="4343326"/>
              <a:ext cx="1583285" cy="661056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Scoring &amp; Reporting</a:t>
              </a:r>
            </a:p>
          </p:txBody>
        </p:sp>
        <p:sp>
          <p:nvSpPr>
            <p:cNvPr id="79" name="Rounded Rectangle 78">
              <a:extLst>
                <a:ext uri="{FF2B5EF4-FFF2-40B4-BE49-F238E27FC236}">
                  <a16:creationId xmlns:a16="http://schemas.microsoft.com/office/drawing/2014/main" id="{FB4B85A7-415D-3813-94B5-4B7C59C20D3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00175" y="3532303"/>
              <a:ext cx="1583285" cy="668017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Form Assembly &amp; Review</a:t>
              </a:r>
            </a:p>
          </p:txBody>
        </p:sp>
        <p:sp>
          <p:nvSpPr>
            <p:cNvPr id="80" name="Rounded Rectangle 79">
              <a:extLst>
                <a:ext uri="{FF2B5EF4-FFF2-40B4-BE49-F238E27FC236}">
                  <a16:creationId xmlns:a16="http://schemas.microsoft.com/office/drawing/2014/main" id="{5456C902-E634-6FBA-F2E4-EF70AEDA452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00175" y="2715285"/>
              <a:ext cx="1583285" cy="675540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Item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</a:b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Development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&amp; Review</a:t>
              </a:r>
            </a:p>
          </p:txBody>
        </p:sp>
        <p:sp>
          <p:nvSpPr>
            <p:cNvPr id="81" name="Rounded Rectangle 80">
              <a:extLst>
                <a:ext uri="{FF2B5EF4-FFF2-40B4-BE49-F238E27FC236}">
                  <a16:creationId xmlns:a16="http://schemas.microsoft.com/office/drawing/2014/main" id="{874410AD-7770-A6D1-8CD5-19A17A578CA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600175" y="4392173"/>
              <a:ext cx="1583285" cy="668017"/>
            </a:xfrm>
            <a:prstGeom prst="roundRect">
              <a:avLst/>
            </a:prstGeom>
            <a:solidFill>
              <a:srgbClr val="333333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Test Administration</a:t>
              </a:r>
            </a:p>
          </p:txBody>
        </p:sp>
        <p:sp>
          <p:nvSpPr>
            <p:cNvPr id="101" name="Rounded Rectangle 100">
              <a:extLst>
                <a:ext uri="{FF2B5EF4-FFF2-40B4-BE49-F238E27FC236}">
                  <a16:creationId xmlns:a16="http://schemas.microsoft.com/office/drawing/2014/main" id="{0B5B4453-BA08-6FAF-731A-F50A6031136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225692" y="5413867"/>
              <a:ext cx="1477439" cy="690878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Final Cut Determination</a:t>
              </a:r>
            </a:p>
          </p:txBody>
        </p:sp>
        <p:sp>
          <p:nvSpPr>
            <p:cNvPr id="102" name="Rounded Rectangle 101">
              <a:extLst>
                <a:ext uri="{FF2B5EF4-FFF2-40B4-BE49-F238E27FC236}">
                  <a16:creationId xmlns:a16="http://schemas.microsoft.com/office/drawing/2014/main" id="{881C17C8-CD7F-6A99-4125-FFD997719B6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883580" y="5413867"/>
              <a:ext cx="1477439" cy="690878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Standard Setting</a:t>
              </a:r>
            </a:p>
          </p:txBody>
        </p:sp>
        <p:sp>
          <p:nvSpPr>
            <p:cNvPr id="103" name="Rounded Rectangle 102">
              <a:extLst>
                <a:ext uri="{FF2B5EF4-FFF2-40B4-BE49-F238E27FC236}">
                  <a16:creationId xmlns:a16="http://schemas.microsoft.com/office/drawing/2014/main" id="{3FB766B3-A177-4677-89C0-70B32AD9459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225692" y="1670557"/>
              <a:ext cx="1477439" cy="734006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Job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Analysis</a:t>
              </a:r>
            </a:p>
          </p:txBody>
        </p:sp>
        <p:sp>
          <p:nvSpPr>
            <p:cNvPr id="104" name="Rounded Rectangle 103">
              <a:extLst>
                <a:ext uri="{FF2B5EF4-FFF2-40B4-BE49-F238E27FC236}">
                  <a16:creationId xmlns:a16="http://schemas.microsoft.com/office/drawing/2014/main" id="{B7AD5173-DDC2-7912-42E8-EC4E84E4726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883580" y="1670557"/>
              <a:ext cx="1477439" cy="734006"/>
            </a:xfrm>
            <a:prstGeom prst="roundRect">
              <a:avLst/>
            </a:prstGeom>
            <a:solidFill>
              <a:srgbClr val="CDA788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Test</a:t>
              </a:r>
              <a:b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</a:b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Specification</a:t>
              </a:r>
            </a:p>
          </p:txBody>
        </p:sp>
        <p:cxnSp>
          <p:nvCxnSpPr>
            <p:cNvPr id="95" name="Elbow Connector 94">
              <a:extLst>
                <a:ext uri="{FF2B5EF4-FFF2-40B4-BE49-F238E27FC236}">
                  <a16:creationId xmlns:a16="http://schemas.microsoft.com/office/drawing/2014/main" id="{5F9A64A3-0E18-5D57-4D52-42D74608077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7131694" y="5323877"/>
              <a:ext cx="790642" cy="352875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Elbow Connector 95">
              <a:extLst>
                <a:ext uri="{FF2B5EF4-FFF2-40B4-BE49-F238E27FC236}">
                  <a16:creationId xmlns:a16="http://schemas.microsoft.com/office/drawing/2014/main" id="{1DFB59FE-6027-3051-5FE5-478A0147195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10800000">
              <a:off x="3860523" y="5014584"/>
              <a:ext cx="355691" cy="842968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Elbow Connector 96">
              <a:extLst>
                <a:ext uri="{FF2B5EF4-FFF2-40B4-BE49-F238E27FC236}">
                  <a16:creationId xmlns:a16="http://schemas.microsoft.com/office/drawing/2014/main" id="{6F4178FD-3527-8807-3871-FE0D58B95708}"/>
                </a:ext>
              </a:extLst>
            </p:cNvPr>
            <p:cNvCxnSpPr>
              <a:cxnSpLocks noGrp="1" noRot="1" noMove="1" noResize="1" noEditPoints="1" noAdjustHandles="1" noChangeArrowheads="1" noChangeShapeType="1"/>
              <a:stCxn id="104" idx="3"/>
            </p:cNvCxnSpPr>
            <p:nvPr/>
          </p:nvCxnSpPr>
          <p:spPr>
            <a:xfrm>
              <a:off x="7361018" y="2037560"/>
              <a:ext cx="342434" cy="675039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Elbow Connector 97">
              <a:extLst>
                <a:ext uri="{FF2B5EF4-FFF2-40B4-BE49-F238E27FC236}">
                  <a16:creationId xmlns:a16="http://schemas.microsoft.com/office/drawing/2014/main" id="{527F8E4C-D1E9-E9B2-CC67-46132217B4CC}"/>
                </a:ext>
              </a:extLst>
            </p:cNvPr>
            <p:cNvCxnSpPr>
              <a:cxnSpLocks noGrp="1" noRot="1" noMove="1" noResize="1" noEditPoints="1" noAdjustHandles="1" noChangeArrowheads="1" noChangeShapeType="1"/>
              <a:endCxn id="103" idx="1"/>
            </p:cNvCxnSpPr>
            <p:nvPr/>
          </p:nvCxnSpPr>
          <p:spPr>
            <a:xfrm rot="5400000" flipH="1" flipV="1">
              <a:off x="3638700" y="2274214"/>
              <a:ext cx="823645" cy="350340"/>
            </a:xfrm>
            <a:prstGeom prst="bentConnector2">
              <a:avLst/>
            </a:prstGeom>
            <a:ln w="12700" cap="rnd">
              <a:solidFill>
                <a:schemeClr val="tx2"/>
              </a:solidFill>
              <a:prstDash val="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Graphic 20" descr="Arrow circle with solid fill">
              <a:extLst>
                <a:ext uri="{FF2B5EF4-FFF2-40B4-BE49-F238E27FC236}">
                  <a16:creationId xmlns:a16="http://schemas.microsoft.com/office/drawing/2014/main" id="{12CFD797-E1B7-6D9D-06A8-690800E099E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5426380" y="3411730"/>
              <a:ext cx="914400" cy="914400"/>
            </a:xfrm>
            <a:prstGeom prst="rect">
              <a:avLst/>
            </a:prstGeom>
          </p:spPr>
        </p:pic>
        <p:pic>
          <p:nvPicPr>
            <p:cNvPr id="23" name="Graphic 22" descr="Single gear with solid fill">
              <a:extLst>
                <a:ext uri="{FF2B5EF4-FFF2-40B4-BE49-F238E27FC236}">
                  <a16:creationId xmlns:a16="http://schemas.microsoft.com/office/drawing/2014/main" id="{60F864F0-F18E-724A-5ADE-E73C47D3131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65263" y="3613832"/>
              <a:ext cx="474235" cy="474235"/>
            </a:xfrm>
            <a:prstGeom prst="rect">
              <a:avLst/>
            </a:prstGeom>
          </p:spPr>
        </p:pic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2209C70-2AC3-6B83-3328-4626BD52E4AF}"/>
              </a:ext>
            </a:extLst>
          </p:cNvPr>
          <p:cNvCxnSpPr>
            <a:cxnSpLocks/>
            <a:stCxn id="6" idx="2"/>
            <a:endCxn id="103" idx="0"/>
          </p:cNvCxnSpPr>
          <p:nvPr/>
        </p:nvCxnSpPr>
        <p:spPr>
          <a:xfrm>
            <a:off x="4917169" y="1568947"/>
            <a:ext cx="47243" cy="10161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458BC0A-3573-B3A9-E445-D6A4FDC724E5}"/>
              </a:ext>
            </a:extLst>
          </p:cNvPr>
          <p:cNvCxnSpPr>
            <a:cxnSpLocks/>
            <a:endCxn id="104" idx="0"/>
          </p:cNvCxnSpPr>
          <p:nvPr/>
        </p:nvCxnSpPr>
        <p:spPr>
          <a:xfrm flipH="1">
            <a:off x="6622300" y="1546265"/>
            <a:ext cx="146597" cy="12429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62ADA9C-2A29-B0E7-9C28-000DBDE9D07D}"/>
              </a:ext>
            </a:extLst>
          </p:cNvPr>
          <p:cNvCxnSpPr>
            <a:cxnSpLocks/>
            <a:stCxn id="80" idx="3"/>
            <a:endCxn id="9" idx="1"/>
          </p:cNvCxnSpPr>
          <p:nvPr/>
        </p:nvCxnSpPr>
        <p:spPr>
          <a:xfrm flipV="1">
            <a:off x="8183460" y="3047292"/>
            <a:ext cx="146796" cy="576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3055064-063D-E44D-C014-0F0ED2E1571E}"/>
              </a:ext>
            </a:extLst>
          </p:cNvPr>
          <p:cNvCxnSpPr>
            <a:cxnSpLocks/>
          </p:cNvCxnSpPr>
          <p:nvPr/>
        </p:nvCxnSpPr>
        <p:spPr>
          <a:xfrm flipV="1">
            <a:off x="8171815" y="3839605"/>
            <a:ext cx="146796" cy="576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7189F41-3F5C-2350-DE8A-EE9D807E3D2B}"/>
              </a:ext>
            </a:extLst>
          </p:cNvPr>
          <p:cNvCxnSpPr>
            <a:cxnSpLocks/>
            <a:endCxn id="102" idx="2"/>
          </p:cNvCxnSpPr>
          <p:nvPr/>
        </p:nvCxnSpPr>
        <p:spPr>
          <a:xfrm flipH="1" flipV="1">
            <a:off x="6622300" y="6104745"/>
            <a:ext cx="42551" cy="1395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19BEDEA-F6E2-5237-4002-DC6F32DA1B0B}"/>
              </a:ext>
            </a:extLst>
          </p:cNvPr>
          <p:cNvCxnSpPr>
            <a:cxnSpLocks/>
          </p:cNvCxnSpPr>
          <p:nvPr/>
        </p:nvCxnSpPr>
        <p:spPr>
          <a:xfrm flipV="1">
            <a:off x="4801822" y="6107625"/>
            <a:ext cx="138968" cy="145257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1625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F8F1B3-F177-1D07-C301-529837F2EB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anchor="ctr">
            <a:normAutofit fontScale="92500"/>
          </a:bodyPr>
          <a:lstStyle/>
          <a:p>
            <a:r>
              <a:rPr lang="en-US" dirty="0"/>
              <a:t>2024 Cardiology Certification Volunteers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EA5E64-9043-79C6-4B4D-558DE21159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271" y="1474188"/>
            <a:ext cx="11451771" cy="4866741"/>
          </a:xfrm>
        </p:spPr>
        <p:txBody>
          <a:bodyPr numCol="3">
            <a:normAutofit/>
          </a:bodyPr>
          <a:lstStyle/>
          <a:p>
            <a:pPr marL="0" indent="0">
              <a:buNone/>
            </a:pPr>
            <a:r>
              <a:rPr lang="en-US" sz="2000" dirty="0"/>
              <a:t>Dr. Jonathan Abbott</a:t>
            </a:r>
          </a:p>
          <a:p>
            <a:pPr marL="0" indent="0">
              <a:buNone/>
            </a:pPr>
            <a:r>
              <a:rPr lang="en-US" sz="2000" dirty="0"/>
              <a:t>Dr. Bruno </a:t>
            </a:r>
            <a:r>
              <a:rPr lang="en-US" sz="2000" dirty="0" err="1"/>
              <a:t>Boutet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Dr. Justin Carlson</a:t>
            </a:r>
          </a:p>
          <a:p>
            <a:pPr marL="0" indent="0">
              <a:buNone/>
            </a:pPr>
            <a:r>
              <a:rPr lang="en-US" sz="2000" dirty="0"/>
              <a:t>Dr. Eduardo Benjamin Diaz</a:t>
            </a:r>
          </a:p>
          <a:p>
            <a:pPr marL="0" indent="0">
              <a:buNone/>
            </a:pPr>
            <a:r>
              <a:rPr lang="en-US" sz="2000" dirty="0"/>
              <a:t>Dr. Sloane Everett</a:t>
            </a:r>
          </a:p>
          <a:p>
            <a:pPr marL="0" indent="0">
              <a:buNone/>
            </a:pPr>
            <a:r>
              <a:rPr lang="en-US" sz="2000" dirty="0"/>
              <a:t>Dr. Allison Gagnon</a:t>
            </a:r>
          </a:p>
          <a:p>
            <a:pPr marL="0" indent="0">
              <a:buNone/>
            </a:pPr>
            <a:r>
              <a:rPr lang="en-US" sz="2000" dirty="0"/>
              <a:t>Dr. Rebecca </a:t>
            </a:r>
            <a:r>
              <a:rPr lang="en-US" sz="2000" dirty="0" err="1"/>
              <a:t>Gompf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Dr. Sonya Gordon</a:t>
            </a:r>
          </a:p>
          <a:p>
            <a:pPr marL="0" indent="0">
              <a:buNone/>
            </a:pPr>
            <a:r>
              <a:rPr lang="en-US" sz="2000" dirty="0"/>
              <a:t>Dr. Stephanie Savino Hoffman</a:t>
            </a:r>
          </a:p>
          <a:p>
            <a:pPr marL="0" indent="0">
              <a:buNone/>
            </a:pPr>
            <a:r>
              <a:rPr lang="en-US" sz="2000" dirty="0"/>
              <a:t>Dr. Sarah </a:t>
            </a:r>
            <a:r>
              <a:rPr lang="en-US" sz="2000" dirty="0" err="1"/>
              <a:t>Holdt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Dr. </a:t>
            </a:r>
            <a:r>
              <a:rPr lang="en-US" sz="2000" dirty="0" err="1"/>
              <a:t>Weihow</a:t>
            </a:r>
            <a:r>
              <a:rPr lang="en-US" sz="2000" dirty="0"/>
              <a:t> </a:t>
            </a:r>
            <a:r>
              <a:rPr lang="en-US" sz="2000" dirty="0" err="1"/>
              <a:t>Hsue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Dr. Terry Huh</a:t>
            </a:r>
          </a:p>
          <a:p>
            <a:pPr marL="0" indent="0">
              <a:buNone/>
            </a:pPr>
            <a:r>
              <a:rPr lang="en-US" sz="2000" dirty="0"/>
              <a:t>Dr. Saki </a:t>
            </a:r>
            <a:r>
              <a:rPr lang="en-US" sz="2000" dirty="0" err="1"/>
              <a:t>Kadotaoi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Dr. Joanna Kaplan</a:t>
            </a:r>
          </a:p>
          <a:p>
            <a:pPr marL="0" indent="0">
              <a:buNone/>
            </a:pPr>
            <a:r>
              <a:rPr lang="en-US" sz="2000" dirty="0"/>
              <a:t>Dr. Lyndsay Kong</a:t>
            </a:r>
          </a:p>
          <a:p>
            <a:pPr marL="0" indent="0">
              <a:buNone/>
            </a:pPr>
            <a:r>
              <a:rPr lang="en-US" sz="2000" dirty="0"/>
              <a:t>Dr. Sunshine </a:t>
            </a:r>
            <a:r>
              <a:rPr lang="en-US" sz="2000" dirty="0" err="1"/>
              <a:t>Lahmers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Dr. </a:t>
            </a:r>
            <a:r>
              <a:rPr lang="en-US" sz="2000" dirty="0" err="1"/>
              <a:t>Sarifa</a:t>
            </a:r>
            <a:r>
              <a:rPr lang="en-US" sz="2000" dirty="0"/>
              <a:t> Lakhdhir</a:t>
            </a:r>
          </a:p>
          <a:p>
            <a:pPr marL="0" indent="0">
              <a:buNone/>
            </a:pPr>
            <a:r>
              <a:rPr lang="en-US" sz="2000" dirty="0"/>
              <a:t>Dr. Pamela Lee</a:t>
            </a:r>
          </a:p>
          <a:p>
            <a:pPr marL="0" indent="0">
              <a:buNone/>
            </a:pPr>
            <a:r>
              <a:rPr lang="en-US" sz="2000" dirty="0"/>
              <a:t>Dr. John MacGregor</a:t>
            </a:r>
          </a:p>
          <a:p>
            <a:pPr marL="0" indent="0">
              <a:buNone/>
            </a:pPr>
            <a:r>
              <a:rPr lang="en-US" sz="2000" dirty="0"/>
              <a:t>Dr. Chris McLaughlin</a:t>
            </a:r>
          </a:p>
          <a:p>
            <a:pPr marL="0" indent="0">
              <a:buNone/>
            </a:pPr>
            <a:r>
              <a:rPr lang="en-US" sz="2000" dirty="0"/>
              <a:t>Dr. Anna McManamey</a:t>
            </a:r>
          </a:p>
          <a:p>
            <a:pPr marL="0" indent="0">
              <a:buNone/>
            </a:pPr>
            <a:r>
              <a:rPr lang="en-US" sz="2000" dirty="0"/>
              <a:t>Dr. Alice Morey</a:t>
            </a:r>
          </a:p>
          <a:p>
            <a:pPr marL="0" indent="0">
              <a:buNone/>
            </a:pPr>
            <a:r>
              <a:rPr lang="en-US" sz="2000" dirty="0"/>
              <a:t>Dr. Romain </a:t>
            </a:r>
            <a:r>
              <a:rPr lang="en-US" sz="2000" dirty="0" err="1"/>
              <a:t>Pariaut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Dr. Katie </a:t>
            </a:r>
            <a:r>
              <a:rPr lang="en-US" sz="2000" dirty="0" err="1"/>
              <a:t>Pesce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Dr. Shari Raheb</a:t>
            </a:r>
          </a:p>
          <a:p>
            <a:pPr marL="0" indent="0">
              <a:buNone/>
            </a:pPr>
            <a:r>
              <a:rPr lang="en-US" sz="2000" dirty="0"/>
              <a:t>Dr. Camden Rouben</a:t>
            </a:r>
          </a:p>
          <a:p>
            <a:pPr marL="0" indent="0">
              <a:buNone/>
            </a:pPr>
            <a:r>
              <a:rPr lang="en-US" sz="2000" dirty="0"/>
              <a:t>Dr. Luis Dos Santos</a:t>
            </a:r>
          </a:p>
          <a:p>
            <a:pPr marL="0" indent="0">
              <a:buNone/>
            </a:pPr>
            <a:r>
              <a:rPr lang="en-US" sz="2000" dirty="0"/>
              <a:t>Dr. Ashley Saunders</a:t>
            </a:r>
          </a:p>
          <a:p>
            <a:pPr marL="0" indent="0">
              <a:buNone/>
            </a:pPr>
            <a:r>
              <a:rPr lang="en-US" sz="2000" dirty="0"/>
              <a:t>Dr. Rebecca Saunders</a:t>
            </a:r>
          </a:p>
          <a:p>
            <a:pPr marL="0" indent="0">
              <a:buNone/>
            </a:pPr>
            <a:r>
              <a:rPr lang="en-US" sz="2000" dirty="0"/>
              <a:t>Dr. Katherine </a:t>
            </a:r>
            <a:r>
              <a:rPr lang="en-US" sz="2000" dirty="0" err="1"/>
              <a:t>Scollan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Dr. Julia Shih</a:t>
            </a:r>
          </a:p>
          <a:p>
            <a:pPr marL="0" indent="0">
              <a:buNone/>
            </a:pPr>
            <a:r>
              <a:rPr lang="en-US" sz="2000" dirty="0"/>
              <a:t>Dr. Courtney Smith</a:t>
            </a:r>
          </a:p>
          <a:p>
            <a:pPr marL="0" indent="0">
              <a:buNone/>
            </a:pPr>
            <a:r>
              <a:rPr lang="en-US" sz="2000" dirty="0"/>
              <a:t>Dr. Sonja </a:t>
            </a:r>
            <a:r>
              <a:rPr lang="en-US" sz="2000" dirty="0" err="1"/>
              <a:t>Tjostheim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Dr. Carl </a:t>
            </a:r>
            <a:r>
              <a:rPr lang="en-US" sz="2000" dirty="0" err="1"/>
              <a:t>Toborowsky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Dr. Rachel Van </a:t>
            </a:r>
            <a:r>
              <a:rPr lang="en-US" sz="2000" dirty="0" err="1"/>
              <a:t>Zile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28031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1A1B4-6DD8-3774-6DBC-DC8BBC3AF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33D18C5-0F4A-F9BD-DE97-97E4305C0C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735521"/>
              </p:ext>
            </p:extLst>
          </p:nvPr>
        </p:nvGraphicFramePr>
        <p:xfrm>
          <a:off x="560614" y="1867376"/>
          <a:ext cx="11070771" cy="2459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4154">
                  <a:extLst>
                    <a:ext uri="{9D8B030D-6E8A-4147-A177-3AD203B41FA5}">
                      <a16:colId xmlns:a16="http://schemas.microsoft.com/office/drawing/2014/main" val="1242428588"/>
                    </a:ext>
                  </a:extLst>
                </a:gridCol>
                <a:gridCol w="1990102">
                  <a:extLst>
                    <a:ext uri="{9D8B030D-6E8A-4147-A177-3AD203B41FA5}">
                      <a16:colId xmlns:a16="http://schemas.microsoft.com/office/drawing/2014/main" val="3717780257"/>
                    </a:ext>
                  </a:extLst>
                </a:gridCol>
                <a:gridCol w="1858308">
                  <a:extLst>
                    <a:ext uri="{9D8B030D-6E8A-4147-A177-3AD203B41FA5}">
                      <a16:colId xmlns:a16="http://schemas.microsoft.com/office/drawing/2014/main" val="486001749"/>
                    </a:ext>
                  </a:extLst>
                </a:gridCol>
                <a:gridCol w="1607897">
                  <a:extLst>
                    <a:ext uri="{9D8B030D-6E8A-4147-A177-3AD203B41FA5}">
                      <a16:colId xmlns:a16="http://schemas.microsoft.com/office/drawing/2014/main" val="3548316930"/>
                    </a:ext>
                  </a:extLst>
                </a:gridCol>
                <a:gridCol w="1713334">
                  <a:extLst>
                    <a:ext uri="{9D8B030D-6E8A-4147-A177-3AD203B41FA5}">
                      <a16:colId xmlns:a16="http://schemas.microsoft.com/office/drawing/2014/main" val="91660400"/>
                    </a:ext>
                  </a:extLst>
                </a:gridCol>
                <a:gridCol w="1686976">
                  <a:extLst>
                    <a:ext uri="{9D8B030D-6E8A-4147-A177-3AD203B41FA5}">
                      <a16:colId xmlns:a16="http://schemas.microsoft.com/office/drawing/2014/main" val="3020756216"/>
                    </a:ext>
                  </a:extLst>
                </a:gridCol>
              </a:tblGrid>
              <a:tr h="741439">
                <a:tc>
                  <a:txBody>
                    <a:bodyPr/>
                    <a:lstStyle/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satisfied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Satisfied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Neutral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Dissatisfied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Dissatisfied</a:t>
                      </a:r>
                    </a:p>
                  </a:txBody>
                  <a:tcPr anchor="ctr"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624536"/>
                  </a:ext>
                </a:extLst>
              </a:tr>
              <a:tr h="429564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Taking in center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22%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862884"/>
                  </a:ext>
                </a:extLst>
              </a:tr>
              <a:tr h="429564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Scheduling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48%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29%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730958"/>
                  </a:ext>
                </a:extLst>
              </a:tr>
              <a:tr h="429564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in process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57%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27%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308255"/>
                  </a:ext>
                </a:extLst>
              </a:tr>
              <a:tr h="429564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Software platform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1%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44%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12%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562310"/>
                  </a:ext>
                </a:extLst>
              </a:tr>
            </a:tbl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418ED42-2EEF-8085-9F58-3DE9B2C8B5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anchor="ctr">
            <a:normAutofit fontScale="70000" lnSpcReduction="20000"/>
          </a:bodyPr>
          <a:lstStyle/>
          <a:p>
            <a:r>
              <a:rPr lang="en-US" dirty="0"/>
              <a:t>Cardiology Candidate Survey Results: Testing Centers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F15919-4C11-D068-307A-54A960C21309}"/>
              </a:ext>
            </a:extLst>
          </p:cNvPr>
          <p:cNvSpPr txBox="1"/>
          <p:nvPr/>
        </p:nvSpPr>
        <p:spPr>
          <a:xfrm>
            <a:off x="695623" y="4892040"/>
            <a:ext cx="9036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32 (86%) Candidates tested in testing centers.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32 (100%) responded to survey.</a:t>
            </a:r>
          </a:p>
        </p:txBody>
      </p:sp>
    </p:spTree>
    <p:extLst>
      <p:ext uri="{BB962C8B-B14F-4D97-AF65-F5344CB8AC3E}">
        <p14:creationId xmlns:p14="http://schemas.microsoft.com/office/powerpoint/2010/main" val="427878572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A79FB18-E502-42AB-B276-5462FBA5DB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467723"/>
              </p:ext>
            </p:extLst>
          </p:nvPr>
        </p:nvGraphicFramePr>
        <p:xfrm>
          <a:off x="719929" y="1663087"/>
          <a:ext cx="10671971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4394">
                  <a:extLst>
                    <a:ext uri="{9D8B030D-6E8A-4147-A177-3AD203B41FA5}">
                      <a16:colId xmlns:a16="http://schemas.microsoft.com/office/drawing/2014/main" val="1242428588"/>
                    </a:ext>
                  </a:extLst>
                </a:gridCol>
                <a:gridCol w="1918413">
                  <a:extLst>
                    <a:ext uri="{9D8B030D-6E8A-4147-A177-3AD203B41FA5}">
                      <a16:colId xmlns:a16="http://schemas.microsoft.com/office/drawing/2014/main" val="3717780257"/>
                    </a:ext>
                  </a:extLst>
                </a:gridCol>
                <a:gridCol w="1791367">
                  <a:extLst>
                    <a:ext uri="{9D8B030D-6E8A-4147-A177-3AD203B41FA5}">
                      <a16:colId xmlns:a16="http://schemas.microsoft.com/office/drawing/2014/main" val="486001749"/>
                    </a:ext>
                  </a:extLst>
                </a:gridCol>
                <a:gridCol w="1549976">
                  <a:extLst>
                    <a:ext uri="{9D8B030D-6E8A-4147-A177-3AD203B41FA5}">
                      <a16:colId xmlns:a16="http://schemas.microsoft.com/office/drawing/2014/main" val="3548316930"/>
                    </a:ext>
                  </a:extLst>
                </a:gridCol>
                <a:gridCol w="1651615">
                  <a:extLst>
                    <a:ext uri="{9D8B030D-6E8A-4147-A177-3AD203B41FA5}">
                      <a16:colId xmlns:a16="http://schemas.microsoft.com/office/drawing/2014/main" val="91660400"/>
                    </a:ext>
                  </a:extLst>
                </a:gridCol>
                <a:gridCol w="1626206">
                  <a:extLst>
                    <a:ext uri="{9D8B030D-6E8A-4147-A177-3AD203B41FA5}">
                      <a16:colId xmlns:a16="http://schemas.microsoft.com/office/drawing/2014/main" val="3020756216"/>
                    </a:ext>
                  </a:extLst>
                </a:gridCol>
              </a:tblGrid>
              <a:tr h="176106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Neutral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Dissatisfied</a:t>
                      </a:r>
                    </a:p>
                  </a:txBody>
                  <a:tcPr anchor="ctr"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624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Taking remotely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862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Scheduling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730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in process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308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Software platform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562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en-US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easy</a:t>
                      </a:r>
                    </a:p>
                  </a:txBody>
                  <a:tcPr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Easy</a:t>
                      </a:r>
                    </a:p>
                  </a:txBody>
                  <a:tcPr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Neutral</a:t>
                      </a:r>
                    </a:p>
                  </a:txBody>
                  <a:tcPr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Difficult</a:t>
                      </a:r>
                    </a:p>
                  </a:txBody>
                  <a:tcPr>
                    <a:solidFill>
                      <a:srgbClr val="3333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Very Difficult</a:t>
                      </a:r>
                    </a:p>
                  </a:txBody>
                  <a:tcPr>
                    <a:solidFill>
                      <a:srgbClr val="33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679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Communicating with proctors</a:t>
                      </a:r>
                    </a:p>
                  </a:txBody>
                  <a:tcPr>
                    <a:solidFill>
                      <a:srgbClr val="CDA7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054"/>
                  </a:ext>
                </a:extLst>
              </a:tr>
            </a:tbl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1ADE7E-D190-315D-C8FA-EBD0F04C28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707" y="281255"/>
            <a:ext cx="9495124" cy="753840"/>
          </a:xfrm>
        </p:spPr>
        <p:txBody>
          <a:bodyPr anchor="ctr">
            <a:normAutofit fontScale="70000" lnSpcReduction="20000"/>
          </a:bodyPr>
          <a:lstStyle/>
          <a:p>
            <a:r>
              <a:rPr lang="en-US" dirty="0"/>
              <a:t>Cardiology Candidate Survey Results: Remote Proctoring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5777E-DC95-1699-BF98-A86C844543A9}"/>
              </a:ext>
            </a:extLst>
          </p:cNvPr>
          <p:cNvSpPr txBox="1"/>
          <p:nvPr/>
        </p:nvSpPr>
        <p:spPr>
          <a:xfrm>
            <a:off x="719929" y="5194913"/>
            <a:ext cx="85788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5 (14%) candidates tested remotely.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5 (100%) responded to survey.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11287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012F12-1239-DE7A-EF23-EC36650BB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877927"/>
            <a:ext cx="10515600" cy="1686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Why? 	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support the worldwide growth of veterinary specialty medicine.</a:t>
            </a:r>
          </a:p>
          <a:p>
            <a:pPr marL="0" indent="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How?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Through a limited license that protects confidentiality and the DACVIM trademark. 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AiCVIM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residents would not be boarded by the ACVIM.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50E6DD-8C01-BFD4-B7D8-89E23395C1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Feedback on </a:t>
            </a:r>
            <a:r>
              <a:rPr lang="en-US" dirty="0" err="1"/>
              <a:t>AiCVIM</a:t>
            </a:r>
            <a:r>
              <a:rPr lang="en-US" dirty="0"/>
              <a:t> Proposal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F309DD5-7319-2459-9519-DF48E36178F0}"/>
              </a:ext>
            </a:extLst>
          </p:cNvPr>
          <p:cNvSpPr/>
          <p:nvPr/>
        </p:nvSpPr>
        <p:spPr>
          <a:xfrm>
            <a:off x="609600" y="1681843"/>
            <a:ext cx="10744200" cy="1736271"/>
          </a:xfrm>
          <a:prstGeom prst="roundRect">
            <a:avLst/>
          </a:prstGeom>
          <a:solidFill>
            <a:srgbClr val="CDA7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</a:t>
            </a:r>
            <a:r>
              <a:rPr lang="en-US" sz="2400" b="1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AiCVIM</a:t>
            </a:r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has requested </a:t>
            </a:r>
            <a:r>
              <a:rPr lang="en-US" sz="2400" b="1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use of our exam content to use to assess their candidates, </a:t>
            </a:r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</a:t>
            </a:r>
            <a:r>
              <a:rPr lang="en-US" sz="2400" b="1" dirty="0">
                <a:solidFill>
                  <a:srgbClr val="33333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they don’t currently have the resources or infrastructure to develop an exam. </a:t>
            </a:r>
          </a:p>
        </p:txBody>
      </p:sp>
    </p:spTree>
    <p:extLst>
      <p:ext uri="{BB962C8B-B14F-4D97-AF65-F5344CB8AC3E}">
        <p14:creationId xmlns:p14="http://schemas.microsoft.com/office/powerpoint/2010/main" val="2167389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</TotalTime>
  <Words>938</Words>
  <Application>Microsoft Office PowerPoint</Application>
  <PresentationFormat>Widescreen</PresentationFormat>
  <Paragraphs>237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Aptos</vt:lpstr>
      <vt:lpstr>Arial</vt:lpstr>
      <vt:lpstr>Arial Narrow</vt:lpstr>
      <vt:lpstr>Calibri</vt:lpstr>
      <vt:lpstr>Ebrima</vt:lpstr>
      <vt:lpstr>Nunito Sans Black</vt:lpstr>
      <vt:lpstr>Office Theme</vt:lpstr>
      <vt:lpstr>Certification Town Hall Cardiology Specialty</vt:lpstr>
      <vt:lpstr>Welcome &amp; Introductions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johnson</dc:creator>
  <cp:lastModifiedBy>Shannon Carter</cp:lastModifiedBy>
  <cp:revision>57</cp:revision>
  <dcterms:created xsi:type="dcterms:W3CDTF">2018-12-04T18:33:23Z</dcterms:created>
  <dcterms:modified xsi:type="dcterms:W3CDTF">2024-09-19T14:28:20Z</dcterms:modified>
</cp:coreProperties>
</file>