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7FFE5A67_A9429A05.xml" ContentType="application/vnd.ms-powerpoint.comments+xml"/>
  <Override PartName="/ppt/comments/modernComment_7FFE5A66_D2EEE9A5.xml" ContentType="application/vnd.ms-powerpoint.comments+xml"/>
  <Override PartName="/ppt/comments/modernComment_7FFE5A60_D0B3737C.xml" ContentType="application/vnd.ms-powerpoint.comments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73" r:id="rId3"/>
    <p:sldId id="272" r:id="rId4"/>
    <p:sldId id="268" r:id="rId5"/>
    <p:sldId id="2147375720" r:id="rId6"/>
    <p:sldId id="265" r:id="rId7"/>
    <p:sldId id="2147375719" r:id="rId8"/>
    <p:sldId id="2147375718" r:id="rId9"/>
    <p:sldId id="2147375721" r:id="rId10"/>
    <p:sldId id="2147375712" r:id="rId11"/>
    <p:sldId id="2147375705" r:id="rId12"/>
    <p:sldId id="275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53620E-9E2E-47F8-A06B-1DA8B03783A6}" name="Karen R Munana" initials="" userId="S::krmunana@ncsu.edu::6d5a9ce3-230c-4557-8198-12a24c74b61b" providerId="AD"/>
  <p188:author id="{89B96A11-866A-32C3-3C3B-456D900D9412}" name="Annie Blagg" initials="AB" userId="S::annie@acvim.org::f4a40611-e4b6-4211-8ac9-6d4a95ae9206" providerId="AD"/>
  <p188:author id="{7283AD5F-F6C0-25DE-2B28-9DC371F4F3A0}" name="Shannon Carter" initials="SC" userId="S::shannon@acvim.org::4cde7546-377f-473c-aa6e-d426e148d8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A788"/>
    <a:srgbClr val="333333"/>
    <a:srgbClr val="C22135"/>
    <a:srgbClr val="3D5E93"/>
    <a:srgbClr val="BB1F3F"/>
    <a:srgbClr val="98002E"/>
    <a:srgbClr val="BF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8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modernComment_7FFE5A60_D0B3737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A3B756D-2E19-4FF5-8A07-8BB83165ACA6}" authorId="{89B96A11-866A-32C3-3C3B-456D900D9412}" status="resolved" created="2024-09-13T02:06:24.365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501421436" sldId="2147375712"/>
      <ac:spMk id="3" creationId="{3E70A794-4FF3-5041-FE49-3A14DCB67619}"/>
    </ac:deMkLst>
    <p188:txBody>
      <a:bodyPr/>
      <a:lstStyle/>
      <a:p>
        <a:r>
          <a:rPr lang="en-US"/>
          <a:t>We will add LAIM/SAIM pass rate breakdown to this slide for 2024 (and maybe 2023)</a:t>
        </a:r>
      </a:p>
    </p188:txBody>
  </p188:cm>
  <p188:cm id="{7DF417CA-0727-4E62-AE9B-072DF40DB6DA}" authorId="{89B96A11-866A-32C3-3C3B-456D900D9412}" status="resolved" created="2024-09-13T16:37:38.954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501421436" sldId="2147375712"/>
      <ac:spMk id="3" creationId="{3E70A794-4FF3-5041-FE49-3A14DCB67619}"/>
    </ac:deMkLst>
    <p188:replyLst>
      <p188:reply id="{D53309F4-795F-EC45-BE8E-4AAA8FF2E1AC}" authorId="{1653620E-9E2E-47F8-A06B-1DA8B03783A6}" created="2024-09-15T15:41:07.955">
        <p188:txBody>
          <a:bodyPr/>
          <a:lstStyle/>
          <a:p>
            <a:r>
              <a:rPr lang="en-US"/>
              <a:t>For 2024 SAIM test takers, please confirm which is for first time candidate and which is for retakes.
Also, I would like to include this date for 2023.</a:t>
            </a:r>
          </a:p>
        </p188:txBody>
      </p188:reply>
      <p188:reply id="{82B64DBE-2236-4637-A2EB-DE329A4FCD12}" authorId="{7283AD5F-F6C0-25DE-2B28-9DC371F4F3A0}" created="2024-09-16T12:28:23.148">
        <p188:txBody>
          <a:bodyPr/>
          <a:lstStyle/>
          <a:p>
            <a:r>
              <a:rPr lang="en-US"/>
              <a:t>I think Karen means she would like to include this “data” for 2023.</a:t>
            </a:r>
          </a:p>
        </p188:txBody>
      </p188:reply>
    </p188:replyLst>
    <p188:txBody>
      <a:bodyPr/>
      <a:lstStyle/>
      <a:p>
        <a:r>
          <a:rPr lang="en-US"/>
          <a:t>2023 General LAIM overall pass rate (passed both gen and gen-laim section): 68%
2023 General SAIM overall pass rate (passed both gen and gen-saim section): 93%
2024 General LAIM retake overall pass rate (passed both gen and gen-laim section): 46%
2024 General SAIM retake overall pass rate (passed both gen and gen-saim section): 88%
2024 General LAIM first time overall pass rate: 82%
2024 General SAIM retake overall pass rate: 93%</a:t>
        </a:r>
      </a:p>
    </p188:txBody>
  </p188:cm>
</p188:cmLst>
</file>

<file path=ppt/comments/modernComment_7FFE5A66_D2EEE9A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0E1C5C1-C2EA-4B2E-8B00-C25CDBB8E603}" authorId="{1653620E-9E2E-47F8-A06B-1DA8B03783A6}" status="resolved" created="2024-09-15T16:16:17.728" complete="100000">
    <pc:sldMkLst xmlns:pc="http://schemas.microsoft.com/office/powerpoint/2013/main/command">
      <pc:docMk/>
      <pc:sldMk cId="2229112874" sldId="2147375709"/>
    </pc:sldMkLst>
    <p188:txBody>
      <a:bodyPr/>
      <a:lstStyle/>
      <a:p>
        <a:r>
          <a:rPr lang="en-US"/>
          <a:t>Can we include the number (%) of candidate who chose remote proctoring?  And the number of survey responses?</a:t>
        </a:r>
      </a:p>
    </p188:txBody>
  </p188:cm>
</p188:cmLst>
</file>

<file path=ppt/comments/modernComment_7FFE5A67_A9429A0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96DAFE7-A79D-4451-A717-6EBA9C48D549}" authorId="{1653620E-9E2E-47F8-A06B-1DA8B03783A6}" status="resolved" created="2024-09-15T16:16:58.932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839714309" sldId="2147375719"/>
      <ac:spMk id="5" creationId="{87A3A402-C0D1-3FDC-8D6E-0FE10DFCFD58}"/>
    </ac:deMkLst>
    <p188:txBody>
      <a:bodyPr/>
      <a:lstStyle/>
      <a:p>
        <a:r>
          <a:rPr lang="en-US"/>
          <a:t>Can we include the number (%) of candidates who chose testing centers?  And the number of survey responses?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ACD28-261D-418B-B2C0-DE11CA7C79DB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BCF8D-3AA9-4EA9-8ECE-73B8E02B4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39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47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u="sng" dirty="0"/>
              <a:t>Test Purpose</a:t>
            </a:r>
          </a:p>
          <a:p>
            <a:pPr algn="l"/>
            <a:r>
              <a:rPr lang="en-US" dirty="0"/>
              <a:t>1. Description of the population being certified.</a:t>
            </a:r>
            <a:endParaRPr lang="en-US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2. Purpose and requirements of the program </a:t>
            </a: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3. The credential, designation, and/or mark issued to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certificants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algn="l"/>
            <a:endParaRPr lang="en-US" u="sng" dirty="0"/>
          </a:p>
          <a:p>
            <a:pPr algn="l"/>
            <a:r>
              <a:rPr lang="en-US" u="sng" dirty="0"/>
              <a:t>Overall Model</a:t>
            </a:r>
          </a:p>
          <a:p>
            <a:pPr algn="l"/>
            <a:r>
              <a:rPr lang="en-US" sz="1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/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Test Specifications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The terms tend to be used interchangeably. 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Could be anything identified during post-exam review. E.g., cardiology has identified needs for improved video quality.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34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Enrolled first residents this year. General exam in 2026, and specialty exams (small animal internal medicine, cardiology, neurology, and oncology) in 2027.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6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420891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5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E680-B09F-F74D-8A6E-63BE0D7A4888}" type="datetimeFigureOut">
              <a:rPr lang="en-US" smtClean="0"/>
              <a:t>9/19/2024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23E2-B99A-B142-B3EE-00B8F5E58F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306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8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0_D0B3737C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KEequinevet@gmail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7_A9429A0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E5A66_D2EEE9A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385F3D-C8C0-8C00-78CA-AA911CC4CB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Certification Town Hall</a:t>
            </a:r>
            <a:br>
              <a:rPr lang="en-US" dirty="0"/>
            </a:br>
            <a:r>
              <a:rPr lang="en-US" dirty="0"/>
              <a:t>LAIM Specialty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E2B0E2-A827-2DD0-CEEA-00B6F6421C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 23, 2024</a:t>
            </a:r>
          </a:p>
        </p:txBody>
      </p:sp>
    </p:spTree>
    <p:extLst>
      <p:ext uri="{BB962C8B-B14F-4D97-AF65-F5344CB8AC3E}">
        <p14:creationId xmlns:p14="http://schemas.microsoft.com/office/powerpoint/2010/main" val="1621899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General Exams</a:t>
            </a:r>
          </a:p>
          <a:p>
            <a:r>
              <a:rPr lang="en-US" sz="2900" dirty="0"/>
              <a:t>Pass Rates 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83BE9F0-337C-4F5E-9344-0438E4FC46B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680404785"/>
              </p:ext>
            </p:extLst>
          </p:nvPr>
        </p:nvGraphicFramePr>
        <p:xfrm>
          <a:off x="514358" y="1207790"/>
          <a:ext cx="10972800" cy="547759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65373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3459892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3447535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585374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391707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88%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87%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325932"/>
                  </a:ext>
                </a:extLst>
              </a:tr>
              <a:tr h="603886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First Time Test Takers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pc="-1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92%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91%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696507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Repeat Test Takers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pc="-1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69%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46%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804120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 ANIMAL CANDIDATES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68%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73%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815753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First Time Test Takers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82%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816444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Repeat Test Takers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59%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46%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867197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 ANIMAL CANDIDATES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93%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230484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First Time Test Takers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8405156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Repeat Test Takers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63%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655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42143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2D2AF5-FF2E-66D9-5959-7E8D17520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kern="0" dirty="0">
                <a:effectLst/>
                <a:ea typeface="Aptos" panose="020B0004020202020204" pitchFamily="34" charset="0"/>
              </a:rPr>
              <a:t>LAIM Credentials Committee Recommendations:</a:t>
            </a:r>
          </a:p>
          <a:p>
            <a:pPr lvl="1"/>
            <a:r>
              <a:rPr lang="en-US" sz="2800" kern="0" dirty="0">
                <a:effectLst/>
                <a:ea typeface="Aptos" panose="020B0004020202020204" pitchFamily="34" charset="0"/>
              </a:rPr>
              <a:t>reduction of required CWA from 2 to 1</a:t>
            </a:r>
          </a:p>
          <a:p>
            <a:pPr lvl="1"/>
            <a:r>
              <a:rPr lang="en-US" sz="2800" kern="0" dirty="0">
                <a:ea typeface="Aptos" panose="020B0004020202020204" pitchFamily="34" charset="0"/>
              </a:rPr>
              <a:t>S</a:t>
            </a:r>
            <a:r>
              <a:rPr lang="en-US" sz="2800" kern="0" dirty="0">
                <a:effectLst/>
                <a:ea typeface="Aptos" panose="020B0004020202020204" pitchFamily="34" charset="0"/>
              </a:rPr>
              <a:t>ome modifications to the review process</a:t>
            </a:r>
          </a:p>
          <a:p>
            <a:pPr marL="457200" lvl="1" indent="0">
              <a:buNone/>
            </a:pPr>
            <a:endParaRPr lang="en-US" sz="3200" kern="0" dirty="0">
              <a:effectLst/>
              <a:ea typeface="Aptos" panose="020B0004020202020204" pitchFamily="34" charset="0"/>
            </a:endParaRPr>
          </a:p>
          <a:p>
            <a:r>
              <a:rPr lang="en-US" sz="3200" kern="0" dirty="0">
                <a:effectLst/>
                <a:ea typeface="Aptos" panose="020B0004020202020204" pitchFamily="34" charset="0"/>
              </a:rPr>
              <a:t>Certification Council is reviewing the recommendation</a:t>
            </a:r>
            <a:endParaRPr lang="en-US" sz="3200" kern="0" dirty="0">
              <a:ea typeface="Aptos" panose="020B0004020202020204" pitchFamily="34" charset="0"/>
            </a:endParaRPr>
          </a:p>
          <a:p>
            <a:pPr lvl="1"/>
            <a:r>
              <a:rPr lang="en-US" sz="2800" kern="0" dirty="0">
                <a:ea typeface="Aptos" panose="020B0004020202020204" pitchFamily="34" charset="0"/>
              </a:rPr>
              <a:t>Exploring whether </a:t>
            </a:r>
            <a:r>
              <a:rPr lang="en-US" sz="2800" kern="0" dirty="0">
                <a:effectLst/>
                <a:ea typeface="Aptos" panose="020B0004020202020204" pitchFamily="34" charset="0"/>
              </a:rPr>
              <a:t>this critical reasoning skill may be better changed to a RTP requirement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EC2A29-1B1B-9573-8EB3-8666FAB30D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4000" kern="0" dirty="0">
                <a:effectLst/>
                <a:ea typeface="Aptos" panose="020B0004020202020204" pitchFamily="34" charset="0"/>
              </a:rPr>
              <a:t>Clinical Writing Assessment (CWA)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59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012F12-1239-DE7A-EF23-EC36650BB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7927"/>
            <a:ext cx="10515600" cy="1686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Why? 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support the worldwide growth of veterinary specialty medicine.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How?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Through a limited license that protects confidentiality and the DACVIM trademark.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AiCVIM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residents would not be boarded by the ACVIM.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E6DD-8C01-BFD4-B7D8-89E23395C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Feedback on </a:t>
            </a:r>
            <a:r>
              <a:rPr lang="en-US" dirty="0" err="1"/>
              <a:t>AiCVIM</a:t>
            </a:r>
            <a:r>
              <a:rPr lang="en-US" dirty="0"/>
              <a:t> Proposal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309DD5-7319-2459-9519-DF48E36178F0}"/>
              </a:ext>
            </a:extLst>
          </p:cNvPr>
          <p:cNvSpPr/>
          <p:nvPr/>
        </p:nvSpPr>
        <p:spPr>
          <a:xfrm>
            <a:off x="609600" y="1681843"/>
            <a:ext cx="10744200" cy="1736271"/>
          </a:xfrm>
          <a:prstGeom prst="round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AiCVIM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requested 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our exam content to use to assess their candidates, 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they don’t currently have the resources or infrastructure to develop an exam. </a:t>
            </a:r>
          </a:p>
        </p:txBody>
      </p:sp>
    </p:spTree>
    <p:extLst>
      <p:ext uri="{BB962C8B-B14F-4D97-AF65-F5344CB8AC3E}">
        <p14:creationId xmlns:p14="http://schemas.microsoft.com/office/powerpoint/2010/main" val="2167389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9DE85-84EB-44E0-9E85-414807F77454}"/>
              </a:ext>
            </a:extLst>
          </p:cNvPr>
          <p:cNvSpPr txBox="1"/>
          <p:nvPr/>
        </p:nvSpPr>
        <p:spPr>
          <a:xfrm>
            <a:off x="0" y="241312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333333"/>
                </a:solidFill>
                <a:latin typeface="Arial Narrow" panose="020B0606020202030204" pitchFamily="34" charset="0"/>
              </a:rPr>
              <a:t>For more information or if you have any questions please contact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241DD5-BB1F-4B62-97EE-ADF7D7D56F6F}"/>
              </a:ext>
            </a:extLst>
          </p:cNvPr>
          <p:cNvSpPr txBox="1"/>
          <p:nvPr/>
        </p:nvSpPr>
        <p:spPr>
          <a:xfrm>
            <a:off x="0" y="3494924"/>
            <a:ext cx="12192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Kate Echeverria, DVM, MS, DACVIM (LAIM)</a:t>
            </a:r>
            <a:endParaRPr lang="en-US" sz="18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Certification Council – LAIM Representative</a:t>
            </a:r>
          </a:p>
          <a:p>
            <a:pPr algn="ctr"/>
            <a:r>
              <a:rPr lang="en-US" sz="1800" u="sng" kern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  <a:hlinkClick r:id="rId2"/>
              </a:rPr>
              <a:t>KEequinevet@gmail.com</a:t>
            </a:r>
            <a:endParaRPr lang="en-US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56D740-B2F2-2C12-0A76-9C09B9FA281D}"/>
              </a:ext>
            </a:extLst>
          </p:cNvPr>
          <p:cNvCxnSpPr/>
          <p:nvPr/>
        </p:nvCxnSpPr>
        <p:spPr>
          <a:xfrm>
            <a:off x="3200400" y="3118449"/>
            <a:ext cx="5883215" cy="0"/>
          </a:xfrm>
          <a:prstGeom prst="line">
            <a:avLst/>
          </a:prstGeom>
          <a:ln>
            <a:solidFill>
              <a:srgbClr val="CDA7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02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D7DE49-D07B-7964-22F3-0343EFA4F5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265095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LAIM Exam</a:t>
            </a:r>
          </a:p>
          <a:p>
            <a:r>
              <a:rPr lang="en-US" sz="2900" dirty="0"/>
              <a:t>Format, Structure and Duration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2F8650-15C4-C911-0B0D-08B5706FE9C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2777681"/>
              </p:ext>
            </p:extLst>
          </p:nvPr>
        </p:nvGraphicFramePr>
        <p:xfrm>
          <a:off x="303861" y="1306959"/>
          <a:ext cx="11584277" cy="375809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38108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4095976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4150193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425012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456081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Sections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1075526"/>
                  </a:ext>
                </a:extLst>
              </a:tr>
              <a:tr h="425012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Compensatory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741215"/>
                  </a:ext>
                </a:extLst>
              </a:tr>
              <a:tr h="719251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Type(s)</a:t>
                      </a:r>
                    </a:p>
                    <a:p>
                      <a:r>
                        <a:rPr lang="en-U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each type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MCQ (100%)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MCQ (100%)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6526525"/>
                  </a:ext>
                </a:extLst>
              </a:tr>
              <a:tr h="425012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Points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 (100 points per section)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023885"/>
                  </a:ext>
                </a:extLst>
              </a:tr>
              <a:tr h="425012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Questions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 (100 points per section)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759160"/>
                  </a:ext>
                </a:extLst>
              </a:tr>
              <a:tr h="882718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Each section 4 hours in duration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 hours with an optional 30-minute break after completion of 100 questions or 3 hours, whichever occurs first.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61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344DFC1-8394-0291-E20A-4D001DB7F127}"/>
              </a:ext>
            </a:extLst>
          </p:cNvPr>
          <p:cNvSpPr txBox="1"/>
          <p:nvPr/>
        </p:nvSpPr>
        <p:spPr>
          <a:xfrm>
            <a:off x="340936" y="5288950"/>
            <a:ext cx="1151012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Conjunctive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Requires candidates to meet performance standards (cut scores) for each exam section to pass the exam; can retake individual sections that were not passed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Compensatory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candidates to meet one performance standard (cut score) across an entire exam; must retake entire exam if don’t pass </a:t>
            </a:r>
          </a:p>
        </p:txBody>
      </p:sp>
    </p:spTree>
    <p:extLst>
      <p:ext uri="{BB962C8B-B14F-4D97-AF65-F5344CB8AC3E}">
        <p14:creationId xmlns:p14="http://schemas.microsoft.com/office/powerpoint/2010/main" val="4137989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LAIM Specialty Exam Pass Rate 2019 - 2024</a:t>
            </a:r>
          </a:p>
        </p:txBody>
      </p:sp>
      <p:graphicFrame>
        <p:nvGraphicFramePr>
          <p:cNvPr id="2" name="Content Placeholder 7">
            <a:extLst>
              <a:ext uri="{FF2B5EF4-FFF2-40B4-BE49-F238E27FC236}">
                <a16:creationId xmlns:a16="http://schemas.microsoft.com/office/drawing/2014/main" id="{EE6C2CB8-0185-4E61-15A0-0A5A7067AB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0755300"/>
              </p:ext>
            </p:extLst>
          </p:nvPr>
        </p:nvGraphicFramePr>
        <p:xfrm>
          <a:off x="838198" y="2462682"/>
          <a:ext cx="10515603" cy="25492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7250367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0966738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97738934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22912448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756585594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81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62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47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65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68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Retakes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52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65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38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42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44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55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6525EEB-EA2B-6D3E-1C7B-915F12783407}"/>
              </a:ext>
            </a:extLst>
          </p:cNvPr>
          <p:cNvSpPr txBox="1"/>
          <p:nvPr/>
        </p:nvSpPr>
        <p:spPr>
          <a:xfrm>
            <a:off x="2472906" y="154412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 Rate History</a:t>
            </a:r>
          </a:p>
        </p:txBody>
      </p:sp>
    </p:spTree>
    <p:extLst>
      <p:ext uri="{BB962C8B-B14F-4D97-AF65-F5344CB8AC3E}">
        <p14:creationId xmlns:p14="http://schemas.microsoft.com/office/powerpoint/2010/main" val="864942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E650B-1B23-84A6-B637-E1CFE8E6E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2968" y="6283065"/>
            <a:ext cx="2831856" cy="27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b="1" dirty="0">
                <a:effectLst/>
              </a:rPr>
              <a:t>Certification Council: 7 members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250E0-712C-AAA3-78DA-689524F337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Test Development Process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946CD8-0EF1-10EA-D75E-A813E7266EE2}"/>
              </a:ext>
            </a:extLst>
          </p:cNvPr>
          <p:cNvSpPr txBox="1"/>
          <p:nvPr/>
        </p:nvSpPr>
        <p:spPr>
          <a:xfrm>
            <a:off x="9713894" y="2494915"/>
            <a:ext cx="1009892" cy="342081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Write items to the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Specifications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CC997-A1FC-78E4-EAAD-3E1F54203B9B}"/>
              </a:ext>
            </a:extLst>
          </p:cNvPr>
          <p:cNvSpPr txBox="1"/>
          <p:nvPr/>
        </p:nvSpPr>
        <p:spPr>
          <a:xfrm>
            <a:off x="3950757" y="1291948"/>
            <a:ext cx="1932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JTA TF: 11 SMEs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EE328B-0385-4593-654A-AB4066E69F00}"/>
              </a:ext>
            </a:extLst>
          </p:cNvPr>
          <p:cNvSpPr txBox="1"/>
          <p:nvPr/>
        </p:nvSpPr>
        <p:spPr>
          <a:xfrm>
            <a:off x="6091558" y="1291033"/>
            <a:ext cx="41838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Test Spec TF &amp; Assessment Design Group: 16 SMEs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4F2533-F81A-9A9B-951F-21593171DAF9}"/>
              </a:ext>
            </a:extLst>
          </p:cNvPr>
          <p:cNvSpPr txBox="1"/>
          <p:nvPr/>
        </p:nvSpPr>
        <p:spPr>
          <a:xfrm>
            <a:off x="8330256" y="2724126"/>
            <a:ext cx="3101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Crosswalk TF: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14 SMEs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Writers: 12 SMEs (per year)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Review Committee: 10 SMEs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B2E3FC-96F0-ABD6-E17C-0FA22A0D5DB9}"/>
              </a:ext>
            </a:extLst>
          </p:cNvPr>
          <p:cNvSpPr txBox="1"/>
          <p:nvPr/>
        </p:nvSpPr>
        <p:spPr>
          <a:xfrm>
            <a:off x="8330256" y="3693623"/>
            <a:ext cx="3290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 Review Committee: 10 SMEs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F5D30-D8CF-A186-2FBE-1DDCCE85D6E0}"/>
              </a:ext>
            </a:extLst>
          </p:cNvPr>
          <p:cNvSpPr txBox="1"/>
          <p:nvPr/>
        </p:nvSpPr>
        <p:spPr>
          <a:xfrm>
            <a:off x="5703131" y="6274508"/>
            <a:ext cx="30504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Standard Setting Committee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 10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F027CFD-96C5-4017-A261-AC20A829E2A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72149" y="1670557"/>
            <a:ext cx="6011311" cy="4434188"/>
            <a:chOff x="2172149" y="1670557"/>
            <a:chExt cx="6011311" cy="443418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EFAC0C2-643B-F0EA-E1B0-D372F2F2CE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07852" y="2610367"/>
              <a:ext cx="3083965" cy="2620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cxnSp>
          <p:nvCxnSpPr>
            <p:cNvPr id="83" name="Elbow Connector 82">
              <a:extLst>
                <a:ext uri="{FF2B5EF4-FFF2-40B4-BE49-F238E27FC236}">
                  <a16:creationId xmlns:a16="http://schemas.microsoft.com/office/drawing/2014/main" id="{574E45F9-4DA0-5352-4736-4A171E8585F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 flipV="1">
              <a:off x="5839320" y="1174020"/>
              <a:ext cx="13919" cy="3091078"/>
            </a:xfrm>
            <a:prstGeom prst="bentConnector3">
              <a:avLst>
                <a:gd name="adj1" fmla="val 1800000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>
              <a:extLst>
                <a:ext uri="{FF2B5EF4-FFF2-40B4-BE49-F238E27FC236}">
                  <a16:creationId xmlns:a16="http://schemas.microsoft.com/office/drawing/2014/main" id="{020F8B7C-6DA5-D8CA-22DF-6083A9E312C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5810011" y="3490227"/>
              <a:ext cx="48848" cy="3091078"/>
            </a:xfrm>
            <a:prstGeom prst="bentConnector3">
              <a:avLst>
                <a:gd name="adj1" fmla="val -512901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26">
              <a:extLst>
                <a:ext uri="{FF2B5EF4-FFF2-40B4-BE49-F238E27FC236}">
                  <a16:creationId xmlns:a16="http://schemas.microsoft.com/office/drawing/2014/main" id="{2A03FC3C-750F-0055-1A8E-CB2B179D34B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80" idx="2"/>
              <a:endCxn id="79" idx="0"/>
            </p:cNvCxnSpPr>
            <p:nvPr/>
          </p:nvCxnSpPr>
          <p:spPr>
            <a:xfrm>
              <a:off x="7391817" y="3390825"/>
              <a:ext cx="0" cy="141478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26">
              <a:extLst>
                <a:ext uri="{FF2B5EF4-FFF2-40B4-BE49-F238E27FC236}">
                  <a16:creationId xmlns:a16="http://schemas.microsoft.com/office/drawing/2014/main" id="{3898CF4B-5B73-19CF-CA69-E167332591F7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9" idx="2"/>
              <a:endCxn id="81" idx="0"/>
            </p:cNvCxnSpPr>
            <p:nvPr/>
          </p:nvCxnSpPr>
          <p:spPr>
            <a:xfrm>
              <a:off x="7391817" y="4200320"/>
              <a:ext cx="0" cy="191853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26">
              <a:extLst>
                <a:ext uri="{FF2B5EF4-FFF2-40B4-BE49-F238E27FC236}">
                  <a16:creationId xmlns:a16="http://schemas.microsoft.com/office/drawing/2014/main" id="{DBAD3028-19D9-F221-F294-7DCCECD6D033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8" idx="0"/>
              <a:endCxn id="77" idx="2"/>
            </p:cNvCxnSpPr>
            <p:nvPr/>
          </p:nvCxnSpPr>
          <p:spPr>
            <a:xfrm flipV="1">
              <a:off x="4300739" y="4175896"/>
              <a:ext cx="0" cy="16743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26">
              <a:extLst>
                <a:ext uri="{FF2B5EF4-FFF2-40B4-BE49-F238E27FC236}">
                  <a16:creationId xmlns:a16="http://schemas.microsoft.com/office/drawing/2014/main" id="{4517822E-D61F-7D70-9F3A-AF5F06639D6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7" idx="0"/>
              <a:endCxn id="76" idx="2"/>
            </p:cNvCxnSpPr>
            <p:nvPr/>
          </p:nvCxnSpPr>
          <p:spPr>
            <a:xfrm flipV="1">
              <a:off x="4300739" y="3392203"/>
              <a:ext cx="7111" cy="122637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26">
              <a:extLst>
                <a:ext uri="{FF2B5EF4-FFF2-40B4-BE49-F238E27FC236}">
                  <a16:creationId xmlns:a16="http://schemas.microsoft.com/office/drawing/2014/main" id="{ADED59C1-75BE-7744-B5C5-C22E911A9564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3" idx="3"/>
              <a:endCxn id="104" idx="1"/>
            </p:cNvCxnSpPr>
            <p:nvPr/>
          </p:nvCxnSpPr>
          <p:spPr>
            <a:xfrm>
              <a:off x="5703131" y="2037560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26">
              <a:extLst>
                <a:ext uri="{FF2B5EF4-FFF2-40B4-BE49-F238E27FC236}">
                  <a16:creationId xmlns:a16="http://schemas.microsoft.com/office/drawing/2014/main" id="{E5CD37BE-3D12-5CD0-A081-8D9C6ECF27C1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2" idx="1"/>
              <a:endCxn id="101" idx="3"/>
            </p:cNvCxnSpPr>
            <p:nvPr/>
          </p:nvCxnSpPr>
          <p:spPr>
            <a:xfrm flipH="1">
              <a:off x="5703131" y="5759306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3008C7-3037-410D-4127-3EFCE098C20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2149" y="1818840"/>
              <a:ext cx="1119987" cy="245475"/>
            </a:xfrm>
            <a:prstGeom prst="rect">
              <a:avLst/>
            </a:prstGeom>
          </p:spPr>
          <p:txBody>
            <a:bodyPr wrap="none" lIns="0" tIns="0" rIns="0" bIns="0" numCol="1" spcCol="914400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1C34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72827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Purpose</a:t>
              </a:r>
            </a:p>
          </p:txBody>
        </p:sp>
        <p:sp>
          <p:nvSpPr>
            <p:cNvPr id="100" name="Right Arrow 99">
              <a:extLst>
                <a:ext uri="{FF2B5EF4-FFF2-40B4-BE49-F238E27FC236}">
                  <a16:creationId xmlns:a16="http://schemas.microsoft.com/office/drawing/2014/main" id="{505ECC84-3504-25F4-BE17-D245231081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8102" y="1859222"/>
              <a:ext cx="790429" cy="164712"/>
            </a:xfrm>
            <a:prstGeom prst="rightArrow">
              <a:avLst/>
            </a:prstGeom>
            <a:solidFill>
              <a:srgbClr val="C221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6E1C70E9-0BCE-0297-19E8-695871BBC2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16208" y="2716664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 Bank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Updates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787609C3-0B53-8EA1-76A7-2417782D40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3514841"/>
              <a:ext cx="1583285" cy="661055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Ongoing Test Maintenance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71FA2613-5E06-D6A6-2823-4B7654B8B7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4343326"/>
              <a:ext cx="1583285" cy="661056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Scoring &amp; Reporting</a:t>
              </a: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FB4B85A7-415D-3813-94B5-4B7C59C20D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353230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Form Assembly &amp; Review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5456C902-E634-6FBA-F2E4-EF70AEDA45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2715285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Development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&amp; Review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74410AD-7770-A6D1-8CD5-19A17A578C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439217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Administration</a:t>
              </a: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0B5B4453-BA08-6FAF-731A-F50A603113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Final Cut Determination</a:t>
              </a:r>
            </a:p>
          </p:txBody>
        </p: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881C17C8-CD7F-6A99-4125-FFD997719B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Standard Setting</a:t>
              </a: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3FB766B3-A177-4677-89C0-70B32AD945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Job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Analysis</a:t>
              </a: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B7AD5173-DDC2-7912-42E8-EC4E84E472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Specification</a:t>
              </a:r>
            </a:p>
          </p:txBody>
        </p:sp>
        <p:cxnSp>
          <p:nvCxnSpPr>
            <p:cNvPr id="95" name="Elbow Connector 94">
              <a:extLst>
                <a:ext uri="{FF2B5EF4-FFF2-40B4-BE49-F238E27FC236}">
                  <a16:creationId xmlns:a16="http://schemas.microsoft.com/office/drawing/2014/main" id="{5F9A64A3-0E18-5D57-4D52-42D74608077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131694" y="5323877"/>
              <a:ext cx="790642" cy="352875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>
              <a:extLst>
                <a:ext uri="{FF2B5EF4-FFF2-40B4-BE49-F238E27FC236}">
                  <a16:creationId xmlns:a16="http://schemas.microsoft.com/office/drawing/2014/main" id="{1DFB59FE-6027-3051-5FE5-478A014719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10800000">
              <a:off x="3860523" y="5014584"/>
              <a:ext cx="355691" cy="842968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>
              <a:extLst>
                <a:ext uri="{FF2B5EF4-FFF2-40B4-BE49-F238E27FC236}">
                  <a16:creationId xmlns:a16="http://schemas.microsoft.com/office/drawing/2014/main" id="{6F4178FD-3527-8807-3871-FE0D58B95708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4" idx="3"/>
            </p:cNvCxnSpPr>
            <p:nvPr/>
          </p:nvCxnSpPr>
          <p:spPr>
            <a:xfrm>
              <a:off x="7361018" y="2037560"/>
              <a:ext cx="342434" cy="675039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>
              <a:extLst>
                <a:ext uri="{FF2B5EF4-FFF2-40B4-BE49-F238E27FC236}">
                  <a16:creationId xmlns:a16="http://schemas.microsoft.com/office/drawing/2014/main" id="{527F8E4C-D1E9-E9B2-CC67-46132217B4CC}"/>
                </a:ext>
              </a:extLst>
            </p:cNvPr>
            <p:cNvCxnSpPr>
              <a:cxnSpLocks noGrp="1" noRot="1" noMove="1" noResize="1" noEditPoints="1" noAdjustHandles="1" noChangeArrowheads="1" noChangeShapeType="1"/>
              <a:endCxn id="103" idx="1"/>
            </p:cNvCxnSpPr>
            <p:nvPr/>
          </p:nvCxnSpPr>
          <p:spPr>
            <a:xfrm rot="5400000" flipH="1" flipV="1">
              <a:off x="3638700" y="2274214"/>
              <a:ext cx="823645" cy="350340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Graphic 20" descr="Arrow circle with solid fill">
              <a:extLst>
                <a:ext uri="{FF2B5EF4-FFF2-40B4-BE49-F238E27FC236}">
                  <a16:creationId xmlns:a16="http://schemas.microsoft.com/office/drawing/2014/main" id="{12CFD797-E1B7-6D9D-06A8-690800E09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426380" y="3411730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Single gear with solid fill">
              <a:extLst>
                <a:ext uri="{FF2B5EF4-FFF2-40B4-BE49-F238E27FC236}">
                  <a16:creationId xmlns:a16="http://schemas.microsoft.com/office/drawing/2014/main" id="{60F864F0-F18E-724A-5ADE-E73C47D3131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65263" y="3613832"/>
              <a:ext cx="474235" cy="474235"/>
            </a:xfrm>
            <a:prstGeom prst="rect">
              <a:avLst/>
            </a:prstGeom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209C70-2AC3-6B83-3328-4626BD52E4AF}"/>
              </a:ext>
            </a:extLst>
          </p:cNvPr>
          <p:cNvCxnSpPr>
            <a:cxnSpLocks/>
            <a:stCxn id="6" idx="2"/>
            <a:endCxn id="103" idx="0"/>
          </p:cNvCxnSpPr>
          <p:nvPr/>
        </p:nvCxnSpPr>
        <p:spPr>
          <a:xfrm>
            <a:off x="4917169" y="1568947"/>
            <a:ext cx="47243" cy="10161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58BC0A-3573-B3A9-E445-D6A4FDC724E5}"/>
              </a:ext>
            </a:extLst>
          </p:cNvPr>
          <p:cNvCxnSpPr>
            <a:cxnSpLocks/>
            <a:endCxn id="104" idx="0"/>
          </p:cNvCxnSpPr>
          <p:nvPr/>
        </p:nvCxnSpPr>
        <p:spPr>
          <a:xfrm flipH="1">
            <a:off x="6622300" y="1546265"/>
            <a:ext cx="146597" cy="12429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62ADA9C-2A29-B0E7-9C28-000DBDE9D07D}"/>
              </a:ext>
            </a:extLst>
          </p:cNvPr>
          <p:cNvCxnSpPr>
            <a:cxnSpLocks/>
            <a:stCxn id="80" idx="3"/>
            <a:endCxn id="9" idx="1"/>
          </p:cNvCxnSpPr>
          <p:nvPr/>
        </p:nvCxnSpPr>
        <p:spPr>
          <a:xfrm flipV="1">
            <a:off x="8183460" y="3047292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3055064-063D-E44D-C014-0F0ED2E1571E}"/>
              </a:ext>
            </a:extLst>
          </p:cNvPr>
          <p:cNvCxnSpPr>
            <a:cxnSpLocks/>
          </p:cNvCxnSpPr>
          <p:nvPr/>
        </p:nvCxnSpPr>
        <p:spPr>
          <a:xfrm flipV="1">
            <a:off x="8171815" y="3839605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7189F41-3F5C-2350-DE8A-EE9D807E3D2B}"/>
              </a:ext>
            </a:extLst>
          </p:cNvPr>
          <p:cNvCxnSpPr>
            <a:cxnSpLocks/>
            <a:endCxn id="102" idx="2"/>
          </p:cNvCxnSpPr>
          <p:nvPr/>
        </p:nvCxnSpPr>
        <p:spPr>
          <a:xfrm flipH="1" flipV="1">
            <a:off x="6622300" y="6104745"/>
            <a:ext cx="42551" cy="1395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19BEDEA-F6E2-5237-4002-DC6F32DA1B0B}"/>
              </a:ext>
            </a:extLst>
          </p:cNvPr>
          <p:cNvCxnSpPr>
            <a:cxnSpLocks/>
          </p:cNvCxnSpPr>
          <p:nvPr/>
        </p:nvCxnSpPr>
        <p:spPr>
          <a:xfrm flipV="1">
            <a:off x="4801822" y="6107625"/>
            <a:ext cx="138968" cy="14525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7090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F1B3-F177-1D07-C301-529837F2EB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2024 LAIM Certification Volunteers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2249BBA-2E4B-0890-2A12-1962197215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462591"/>
              </p:ext>
            </p:extLst>
          </p:nvPr>
        </p:nvGraphicFramePr>
        <p:xfrm>
          <a:off x="838200" y="1474788"/>
          <a:ext cx="10515597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3168301060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28940348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23573268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Jenna Bayne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Camilo J. Morales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Clare Ryan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2714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Joseph Bertone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Daniel Jean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Harold Schott II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691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Rana Bozorgmanesh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Bruno Karam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Eric Schroeder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18177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Nimet Browne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Hannah Kinsella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Kelly Sears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23326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Ann Chapman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Tania Kozikowski-Nicholas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Tamara Sierra Rodriguez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0959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Carina Cooper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Cileah Kretsch-York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Jacob Swink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0577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Katherine Delph Miller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Daniela Luethy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Christie Ward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19353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Derek Foster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Karen McCormick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Ashley Whitehead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6044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Jenifer Gold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Rachel Oman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Elizabeth Williams Louie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81503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Emma Gorenberg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Elizabeth Perry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Andrew Willis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8652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Gretchen Grissett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Rachel Pfeifle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3124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Eloi Guarnieri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Jeremy Redmond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6317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Tamara Gull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Dr. Luis Rivero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22613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031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A1B4-6DD8-3774-6DBC-DC8BBC3A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3D18C5-0F4A-F9BD-DE97-97E4305C0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491039"/>
              </p:ext>
            </p:extLst>
          </p:nvPr>
        </p:nvGraphicFramePr>
        <p:xfrm>
          <a:off x="400968" y="1961361"/>
          <a:ext cx="1110482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424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904765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864024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612843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718604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92164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pPr algn="l"/>
                      <a:endParaRPr lang="en-US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in center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C165D3-6A50-6BDA-ED21-B6FB361431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77500" lnSpcReduction="20000"/>
          </a:bodyPr>
          <a:lstStyle/>
          <a:p>
            <a:r>
              <a:rPr lang="en-US" dirty="0"/>
              <a:t>LAIM Candidate Survey Results: Testing Centers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ABE527-9796-9654-0443-2C29BC97E2DB}"/>
              </a:ext>
            </a:extLst>
          </p:cNvPr>
          <p:cNvSpPr txBox="1"/>
          <p:nvPr/>
        </p:nvSpPr>
        <p:spPr>
          <a:xfrm>
            <a:off x="991164" y="4523971"/>
            <a:ext cx="6025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60 (83%) Candidates tested in testing centers.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58 (97%) responded to survey.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71430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79FB18-E502-42AB-B276-5462FBA5D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344466"/>
              </p:ext>
            </p:extLst>
          </p:nvPr>
        </p:nvGraphicFramePr>
        <p:xfrm>
          <a:off x="906161" y="1676006"/>
          <a:ext cx="10379677" cy="340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935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865870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42303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06379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581666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remotely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easy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Difficult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Difficult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67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Communicating with proctors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054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7E87553-3730-AE3B-63ED-67FB33B046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70000" lnSpcReduction="20000"/>
          </a:bodyPr>
          <a:lstStyle/>
          <a:p>
            <a:pPr algn="ctr"/>
            <a:r>
              <a:rPr lang="en-US" dirty="0"/>
              <a:t>LAIM Candidate Survey Results: Remote Proctoring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7BEC16-6F55-4758-5362-38E2460F0431}"/>
              </a:ext>
            </a:extLst>
          </p:cNvPr>
          <p:cNvSpPr txBox="1"/>
          <p:nvPr/>
        </p:nvSpPr>
        <p:spPr>
          <a:xfrm>
            <a:off x="1023112" y="5486400"/>
            <a:ext cx="4846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  (17%) candidates tested virtually.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11 (92%) responded to survey.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7274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2023 - 2024 General Exams – </a:t>
            </a:r>
          </a:p>
          <a:p>
            <a:r>
              <a:rPr lang="en-US" dirty="0"/>
              <a:t>Number of test takers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83BE9F0-337C-4F5E-9344-0438E4FC46B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33474290"/>
              </p:ext>
            </p:extLst>
          </p:nvPr>
        </p:nvGraphicFramePr>
        <p:xfrm>
          <a:off x="614312" y="2068924"/>
          <a:ext cx="10963376" cy="22865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55948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109975458"/>
                    </a:ext>
                  </a:extLst>
                </a:gridCol>
                <a:gridCol w="1723768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  <a:gridCol w="1723768">
                  <a:extLst>
                    <a:ext uri="{9D8B030D-6E8A-4147-A177-3AD203B41FA5}">
                      <a16:colId xmlns:a16="http://schemas.microsoft.com/office/drawing/2014/main" val="1038021821"/>
                    </a:ext>
                  </a:extLst>
                </a:gridCol>
              </a:tblGrid>
              <a:tr h="585374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391707">
                <a:tc>
                  <a:txBody>
                    <a:bodyPr/>
                    <a:lstStyle/>
                    <a:p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Retake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325932"/>
                  </a:ext>
                </a:extLst>
              </a:tr>
              <a:tr h="603886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LAIM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696507"/>
                  </a:ext>
                </a:extLst>
              </a:tr>
              <a:tr h="556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SAIM (includes all SAIM specialties)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804120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0E48EC46-4C70-8904-C15E-A54749AE2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0668" y="53846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637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1092</Words>
  <Application>Microsoft Office PowerPoint</Application>
  <PresentationFormat>Widescreen</PresentationFormat>
  <Paragraphs>290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Arial</vt:lpstr>
      <vt:lpstr>Arial Narrow</vt:lpstr>
      <vt:lpstr>Calibri</vt:lpstr>
      <vt:lpstr>Ebrima</vt:lpstr>
      <vt:lpstr>Office Theme</vt:lpstr>
      <vt:lpstr>Certification Town Hall LAIM Specialty</vt:lpstr>
      <vt:lpstr>Welcome &amp; 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johnson</dc:creator>
  <cp:lastModifiedBy>Shannon Carter</cp:lastModifiedBy>
  <cp:revision>53</cp:revision>
  <dcterms:created xsi:type="dcterms:W3CDTF">2018-12-04T18:33:23Z</dcterms:created>
  <dcterms:modified xsi:type="dcterms:W3CDTF">2024-09-19T14:27:39Z</dcterms:modified>
</cp:coreProperties>
</file>