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5"/>
  </p:notesMasterIdLst>
  <p:sldIdLst>
    <p:sldId id="262" r:id="rId3"/>
    <p:sldId id="273" r:id="rId4"/>
    <p:sldId id="272" r:id="rId5"/>
    <p:sldId id="2147375712" r:id="rId6"/>
    <p:sldId id="265" r:id="rId7"/>
    <p:sldId id="2147375714" r:id="rId8"/>
    <p:sldId id="2147375722" r:id="rId9"/>
    <p:sldId id="268" r:id="rId10"/>
    <p:sldId id="2147375711" r:id="rId11"/>
    <p:sldId id="2147375710" r:id="rId12"/>
    <p:sldId id="2147375713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788"/>
    <a:srgbClr val="333333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88" y="20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C5D29-9744-4975-945B-BD5F69D5A313}" type="datetimeFigureOut">
              <a:rPr lang="en-US" smtClean="0"/>
              <a:t>9/23/24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A9D59-117C-4B9B-9818-46812A7A2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47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u="sng" dirty="0"/>
              <a:t>Test Purpose</a:t>
            </a:r>
          </a:p>
          <a:p>
            <a:pPr algn="l"/>
            <a:r>
              <a:rPr lang="en-US" dirty="0"/>
              <a:t>1. Description of the population being certified.</a:t>
            </a:r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Purpose and requirements of the program 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The credential, designation, and/or mark issued to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certificants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l"/>
            <a:endParaRPr lang="en-US" u="sng" dirty="0"/>
          </a:p>
          <a:p>
            <a:pPr algn="l"/>
            <a:r>
              <a:rPr lang="en-US" u="sng" dirty="0"/>
              <a:t>Overall Model</a:t>
            </a:r>
          </a:p>
          <a:p>
            <a:pPr algn="l"/>
            <a:r>
              <a:rPr lang="en-US" sz="1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/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Test Specifications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The terms tend to be used interchangeably. 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Could be anything identified during post-exam review. E.g., cardiology has identified needs for improved video quality.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3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9/23/24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159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1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3729091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97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48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9/23/24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02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krmunana@ncsu.edu?subject=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Neurology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79FB18-E502-42AB-B276-5462FBA5D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530628"/>
              </p:ext>
            </p:extLst>
          </p:nvPr>
        </p:nvGraphicFramePr>
        <p:xfrm>
          <a:off x="772595" y="1760877"/>
          <a:ext cx="10513243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648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801880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6472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26923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27050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02019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remotely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easy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Difficult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Difficult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67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Communicating with proctors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054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35E42C3-9A7A-893A-1F2A-811DCA8FCE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0312" y="221399"/>
            <a:ext cx="9657067" cy="753840"/>
          </a:xfrm>
        </p:spPr>
        <p:txBody>
          <a:bodyPr anchor="ctr">
            <a:normAutofit fontScale="70000" lnSpcReduction="20000"/>
          </a:bodyPr>
          <a:lstStyle/>
          <a:p>
            <a:r>
              <a:rPr lang="en-US" dirty="0"/>
              <a:t>Neurology Candidate Survey Results: Remote Proctoring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6ECAD1-B9A0-6B92-EE13-F4FC40E7A4A3}"/>
              </a:ext>
            </a:extLst>
          </p:cNvPr>
          <p:cNvSpPr txBox="1"/>
          <p:nvPr/>
        </p:nvSpPr>
        <p:spPr>
          <a:xfrm>
            <a:off x="1310755" y="5256596"/>
            <a:ext cx="555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(10%) Candidates tested in testing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 (100%) responded to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575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7927"/>
            <a:ext cx="10515600" cy="168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Why? 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309DD5-7319-2459-9519-DF48E36178F0}"/>
              </a:ext>
            </a:extLst>
          </p:cNvPr>
          <p:cNvSpPr/>
          <p:nvPr/>
        </p:nvSpPr>
        <p:spPr>
          <a:xfrm>
            <a:off x="609600" y="1681843"/>
            <a:ext cx="10744200" cy="1736271"/>
          </a:xfrm>
          <a:prstGeom prst="round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</p:txBody>
      </p:sp>
    </p:spTree>
    <p:extLst>
      <p:ext uri="{BB962C8B-B14F-4D97-AF65-F5344CB8AC3E}">
        <p14:creationId xmlns:p14="http://schemas.microsoft.com/office/powerpoint/2010/main" val="581895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Karen </a:t>
            </a:r>
            <a:r>
              <a:rPr lang="en-US" sz="2400" b="1" dirty="0" err="1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Muñana</a:t>
            </a:r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DVM, MS, DACVIM (Neurology)</a:t>
            </a:r>
          </a:p>
          <a:p>
            <a:pPr algn="ctr"/>
            <a:r>
              <a:rPr lang="en-US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Council Chairperson and Neurology Representative</a:t>
            </a:r>
          </a:p>
          <a:p>
            <a:pPr algn="ctr"/>
            <a:r>
              <a:rPr lang="en-US" b="0" i="0" u="none" strike="noStrike" dirty="0">
                <a:solidFill>
                  <a:srgbClr val="98002E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krmunana@ncsu.edu"/>
              </a:rPr>
              <a:t>krmunana@ncsu.edu</a:t>
            </a:r>
            <a:endParaRPr lang="en-US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Neurology Exam</a:t>
            </a:r>
          </a:p>
          <a:p>
            <a:r>
              <a:rPr lang="en-US" sz="2900" dirty="0"/>
              <a:t>Format, Structure and Duration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08976822"/>
              </p:ext>
            </p:extLst>
          </p:nvPr>
        </p:nvGraphicFramePr>
        <p:xfrm>
          <a:off x="449866" y="1331410"/>
          <a:ext cx="11120433" cy="400992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11658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4324759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3984016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420498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451237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646919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MCQ and Open Response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MCQ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444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396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1229147">
                <a:tc>
                  <a:txBody>
                    <a:bodyPr/>
                    <a:lstStyle/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1 – 3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2 – 4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3 – 4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4 – 2.5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5 – 3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1 – 2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2 – 2 hours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Section 3 – 6 hours plus an embedded, optional 30-minute break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44DFC1-8394-0291-E20A-4D001DB7F127}"/>
              </a:ext>
            </a:extLst>
          </p:cNvPr>
          <p:cNvSpPr txBox="1"/>
          <p:nvPr/>
        </p:nvSpPr>
        <p:spPr>
          <a:xfrm>
            <a:off x="409394" y="5480576"/>
            <a:ext cx="113017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sz="16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E650B-1B23-84A6-B637-E1CFE8E6E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2968" y="6283065"/>
            <a:ext cx="2831856" cy="27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b="1" dirty="0">
                <a:effectLst/>
              </a:rPr>
              <a:t>Certification Council: 7 members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C997-A1FC-78E4-EAAD-3E1F54203B9B}"/>
              </a:ext>
            </a:extLst>
          </p:cNvPr>
          <p:cNvSpPr txBox="1"/>
          <p:nvPr/>
        </p:nvSpPr>
        <p:spPr>
          <a:xfrm>
            <a:off x="3950757" y="1291948"/>
            <a:ext cx="1932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JTA TF: 13 SMEs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E328B-0385-4593-654A-AB4066E69F00}"/>
              </a:ext>
            </a:extLst>
          </p:cNvPr>
          <p:cNvSpPr txBox="1"/>
          <p:nvPr/>
        </p:nvSpPr>
        <p:spPr>
          <a:xfrm>
            <a:off x="6091558" y="1291033"/>
            <a:ext cx="41838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Test Spec TF &amp; Assessment Design Group: 14 SMEs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F2533-F81A-9A9B-951F-21593171DAF9}"/>
              </a:ext>
            </a:extLst>
          </p:cNvPr>
          <p:cNvSpPr txBox="1"/>
          <p:nvPr/>
        </p:nvSpPr>
        <p:spPr>
          <a:xfrm>
            <a:off x="8330256" y="2724126"/>
            <a:ext cx="310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Crosswalk TF: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 SMEs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Writers: 12 SMEs (per year)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Review Committee: 10 SMEs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2E3FC-96F0-ABD6-E17C-0FA22A0D5DB9}"/>
              </a:ext>
            </a:extLst>
          </p:cNvPr>
          <p:cNvSpPr txBox="1"/>
          <p:nvPr/>
        </p:nvSpPr>
        <p:spPr>
          <a:xfrm>
            <a:off x="8330256" y="3693623"/>
            <a:ext cx="3290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 Review Committee: 10 SMEs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F5D30-D8CF-A186-2FBE-1DDCCE85D6E0}"/>
              </a:ext>
            </a:extLst>
          </p:cNvPr>
          <p:cNvSpPr txBox="1"/>
          <p:nvPr/>
        </p:nvSpPr>
        <p:spPr>
          <a:xfrm>
            <a:off x="5703131" y="6274508"/>
            <a:ext cx="30504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Standard Setting Committee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10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027CFD-96C5-4017-A261-AC20A829E2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72149" y="1670557"/>
            <a:ext cx="6011311" cy="4434188"/>
            <a:chOff x="2172149" y="1670557"/>
            <a:chExt cx="6011311" cy="443418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EFAC0C2-643B-F0EA-E1B0-D372F2F2CE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07852" y="2610367"/>
              <a:ext cx="3083965" cy="262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cxnSp>
          <p:nvCxnSpPr>
            <p:cNvPr id="83" name="Elbow Connector 82">
              <a:extLst>
                <a:ext uri="{FF2B5EF4-FFF2-40B4-BE49-F238E27FC236}">
                  <a16:creationId xmlns:a16="http://schemas.microsoft.com/office/drawing/2014/main" id="{574E45F9-4DA0-5352-4736-4A171E8585F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 flipV="1">
              <a:off x="5839320" y="1174020"/>
              <a:ext cx="13919" cy="3091078"/>
            </a:xfrm>
            <a:prstGeom prst="bentConnector3">
              <a:avLst>
                <a:gd name="adj1" fmla="val 1800000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>
              <a:extLst>
                <a:ext uri="{FF2B5EF4-FFF2-40B4-BE49-F238E27FC236}">
                  <a16:creationId xmlns:a16="http://schemas.microsoft.com/office/drawing/2014/main" id="{020F8B7C-6DA5-D8CA-22DF-6083A9E312C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5810011" y="3490227"/>
              <a:ext cx="48848" cy="3091078"/>
            </a:xfrm>
            <a:prstGeom prst="bentConnector3">
              <a:avLst>
                <a:gd name="adj1" fmla="val -512901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26">
              <a:extLst>
                <a:ext uri="{FF2B5EF4-FFF2-40B4-BE49-F238E27FC236}">
                  <a16:creationId xmlns:a16="http://schemas.microsoft.com/office/drawing/2014/main" id="{2A03FC3C-750F-0055-1A8E-CB2B179D34B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80" idx="2"/>
              <a:endCxn id="79" idx="0"/>
            </p:cNvCxnSpPr>
            <p:nvPr/>
          </p:nvCxnSpPr>
          <p:spPr>
            <a:xfrm>
              <a:off x="7391817" y="3390825"/>
              <a:ext cx="0" cy="141478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26">
              <a:extLst>
                <a:ext uri="{FF2B5EF4-FFF2-40B4-BE49-F238E27FC236}">
                  <a16:creationId xmlns:a16="http://schemas.microsoft.com/office/drawing/2014/main" id="{3898CF4B-5B73-19CF-CA69-E167332591F7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9" idx="2"/>
              <a:endCxn id="81" idx="0"/>
            </p:cNvCxnSpPr>
            <p:nvPr/>
          </p:nvCxnSpPr>
          <p:spPr>
            <a:xfrm>
              <a:off x="7391817" y="4200320"/>
              <a:ext cx="0" cy="191853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26">
              <a:extLst>
                <a:ext uri="{FF2B5EF4-FFF2-40B4-BE49-F238E27FC236}">
                  <a16:creationId xmlns:a16="http://schemas.microsoft.com/office/drawing/2014/main" id="{DBAD3028-19D9-F221-F294-7DCCECD6D033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8" idx="0"/>
              <a:endCxn id="77" idx="2"/>
            </p:cNvCxnSpPr>
            <p:nvPr/>
          </p:nvCxnSpPr>
          <p:spPr>
            <a:xfrm flipV="1">
              <a:off x="4300739" y="4175896"/>
              <a:ext cx="0" cy="16743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26">
              <a:extLst>
                <a:ext uri="{FF2B5EF4-FFF2-40B4-BE49-F238E27FC236}">
                  <a16:creationId xmlns:a16="http://schemas.microsoft.com/office/drawing/2014/main" id="{4517822E-D61F-7D70-9F3A-AF5F06639D6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7" idx="0"/>
              <a:endCxn id="76" idx="2"/>
            </p:cNvCxnSpPr>
            <p:nvPr/>
          </p:nvCxnSpPr>
          <p:spPr>
            <a:xfrm flipV="1">
              <a:off x="4300739" y="3392203"/>
              <a:ext cx="7111" cy="122637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26">
              <a:extLst>
                <a:ext uri="{FF2B5EF4-FFF2-40B4-BE49-F238E27FC236}">
                  <a16:creationId xmlns:a16="http://schemas.microsoft.com/office/drawing/2014/main" id="{ADED59C1-75BE-7744-B5C5-C22E911A9564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3" idx="3"/>
              <a:endCxn id="104" idx="1"/>
            </p:cNvCxnSpPr>
            <p:nvPr/>
          </p:nvCxnSpPr>
          <p:spPr>
            <a:xfrm>
              <a:off x="5703131" y="2037560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26">
              <a:extLst>
                <a:ext uri="{FF2B5EF4-FFF2-40B4-BE49-F238E27FC236}">
                  <a16:creationId xmlns:a16="http://schemas.microsoft.com/office/drawing/2014/main" id="{E5CD37BE-3D12-5CD0-A081-8D9C6ECF27C1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2" idx="1"/>
              <a:endCxn id="101" idx="3"/>
            </p:cNvCxnSpPr>
            <p:nvPr/>
          </p:nvCxnSpPr>
          <p:spPr>
            <a:xfrm flipH="1">
              <a:off x="5703131" y="5759306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3008C7-3037-410D-4127-3EFCE098C2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2149" y="1818840"/>
              <a:ext cx="1119987" cy="245475"/>
            </a:xfrm>
            <a:prstGeom prst="rect">
              <a:avLst/>
            </a:prstGeom>
          </p:spPr>
          <p:txBody>
            <a:bodyPr wrap="none" lIns="0" tIns="0" rIns="0" bIns="0" numCol="1" spcCol="91440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1C34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72827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Purpose</a:t>
              </a:r>
            </a:p>
          </p:txBody>
        </p:sp>
        <p:sp>
          <p:nvSpPr>
            <p:cNvPr id="100" name="Right Arrow 99">
              <a:extLst>
                <a:ext uri="{FF2B5EF4-FFF2-40B4-BE49-F238E27FC236}">
                  <a16:creationId xmlns:a16="http://schemas.microsoft.com/office/drawing/2014/main" id="{505ECC84-3504-25F4-BE17-D245231081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8102" y="1859222"/>
              <a:ext cx="790429" cy="164712"/>
            </a:xfrm>
            <a:prstGeom prst="rightArrow">
              <a:avLst/>
            </a:prstGeom>
            <a:solidFill>
              <a:srgbClr val="C221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6E1C70E9-0BCE-0297-19E8-695871BBC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16208" y="2716664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 Bank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Updates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87609C3-0B53-8EA1-76A7-2417782D40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3514841"/>
              <a:ext cx="1583285" cy="661055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Ongoing Test Maintenance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71FA2613-5E06-D6A6-2823-4B7654B8B7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4343326"/>
              <a:ext cx="1583285" cy="661056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Scoring &amp; Reporting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B4B85A7-415D-3813-94B5-4B7C59C20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353230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Form Assembly &amp; Review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456C902-E634-6FBA-F2E4-EF70AEDA45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2715285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Development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&amp; Review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74410AD-7770-A6D1-8CD5-19A17A578C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439217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Administration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0B5B4453-BA08-6FAF-731A-F50A603113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Final Cut Determination</a:t>
              </a: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881C17C8-CD7F-6A99-4125-FFD997719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Standard Setting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3FB766B3-A177-4677-89C0-70B32AD945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Job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B7AD5173-DDC2-7912-42E8-EC4E84E47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Specification</a:t>
              </a:r>
            </a:p>
          </p:txBody>
        </p:sp>
        <p:cxnSp>
          <p:nvCxnSpPr>
            <p:cNvPr id="95" name="Elbow Connector 94">
              <a:extLst>
                <a:ext uri="{FF2B5EF4-FFF2-40B4-BE49-F238E27FC236}">
                  <a16:creationId xmlns:a16="http://schemas.microsoft.com/office/drawing/2014/main" id="{5F9A64A3-0E18-5D57-4D52-42D74608077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131694" y="5323877"/>
              <a:ext cx="790642" cy="352875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>
              <a:extLst>
                <a:ext uri="{FF2B5EF4-FFF2-40B4-BE49-F238E27FC236}">
                  <a16:creationId xmlns:a16="http://schemas.microsoft.com/office/drawing/2014/main" id="{1DFB59FE-6027-3051-5FE5-478A014719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10800000">
              <a:off x="3860523" y="5014584"/>
              <a:ext cx="355691" cy="842968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6F4178FD-3527-8807-3871-FE0D58B95708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4" idx="3"/>
            </p:cNvCxnSpPr>
            <p:nvPr/>
          </p:nvCxnSpPr>
          <p:spPr>
            <a:xfrm>
              <a:off x="7361018" y="2037560"/>
              <a:ext cx="342434" cy="675039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>
              <a:extLst>
                <a:ext uri="{FF2B5EF4-FFF2-40B4-BE49-F238E27FC236}">
                  <a16:creationId xmlns:a16="http://schemas.microsoft.com/office/drawing/2014/main" id="{527F8E4C-D1E9-E9B2-CC67-46132217B4CC}"/>
                </a:ext>
              </a:extLst>
            </p:cNvPr>
            <p:cNvCxnSpPr>
              <a:cxnSpLocks noGrp="1" noRot="1" noMove="1" noResize="1" noEditPoints="1" noAdjustHandles="1" noChangeArrowheads="1" noChangeShapeType="1"/>
              <a:endCxn id="103" idx="1"/>
            </p:cNvCxnSpPr>
            <p:nvPr/>
          </p:nvCxnSpPr>
          <p:spPr>
            <a:xfrm rot="5400000" flipH="1" flipV="1">
              <a:off x="3638700" y="2274214"/>
              <a:ext cx="823645" cy="350340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Graphic 20" descr="Arrow circle with solid fill">
              <a:extLst>
                <a:ext uri="{FF2B5EF4-FFF2-40B4-BE49-F238E27FC236}">
                  <a16:creationId xmlns:a16="http://schemas.microsoft.com/office/drawing/2014/main" id="{12CFD797-E1B7-6D9D-06A8-690800E09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426380" y="3411730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Single gear with solid fill">
              <a:extLst>
                <a:ext uri="{FF2B5EF4-FFF2-40B4-BE49-F238E27FC236}">
                  <a16:creationId xmlns:a16="http://schemas.microsoft.com/office/drawing/2014/main" id="{60F864F0-F18E-724A-5ADE-E73C47D313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65263" y="3613832"/>
              <a:ext cx="474235" cy="474235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209C70-2AC3-6B83-3328-4626BD52E4AF}"/>
              </a:ext>
            </a:extLst>
          </p:cNvPr>
          <p:cNvCxnSpPr>
            <a:cxnSpLocks/>
            <a:stCxn id="6" idx="2"/>
            <a:endCxn id="103" idx="0"/>
          </p:cNvCxnSpPr>
          <p:nvPr/>
        </p:nvCxnSpPr>
        <p:spPr>
          <a:xfrm>
            <a:off x="4917169" y="1568947"/>
            <a:ext cx="47243" cy="1016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58BC0A-3573-B3A9-E445-D6A4FDC724E5}"/>
              </a:ext>
            </a:extLst>
          </p:cNvPr>
          <p:cNvCxnSpPr>
            <a:cxnSpLocks/>
            <a:endCxn id="104" idx="0"/>
          </p:cNvCxnSpPr>
          <p:nvPr/>
        </p:nvCxnSpPr>
        <p:spPr>
          <a:xfrm flipH="1">
            <a:off x="6622300" y="1546265"/>
            <a:ext cx="146597" cy="1242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2ADA9C-2A29-B0E7-9C28-000DBDE9D07D}"/>
              </a:ext>
            </a:extLst>
          </p:cNvPr>
          <p:cNvCxnSpPr>
            <a:cxnSpLocks/>
            <a:stCxn id="80" idx="3"/>
            <a:endCxn id="9" idx="1"/>
          </p:cNvCxnSpPr>
          <p:nvPr/>
        </p:nvCxnSpPr>
        <p:spPr>
          <a:xfrm flipV="1">
            <a:off x="8183460" y="3047292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3055064-063D-E44D-C014-0F0ED2E1571E}"/>
              </a:ext>
            </a:extLst>
          </p:cNvPr>
          <p:cNvCxnSpPr>
            <a:cxnSpLocks/>
          </p:cNvCxnSpPr>
          <p:nvPr/>
        </p:nvCxnSpPr>
        <p:spPr>
          <a:xfrm flipV="1">
            <a:off x="8171815" y="3839605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189F41-3F5C-2350-DE8A-EE9D807E3D2B}"/>
              </a:ext>
            </a:extLst>
          </p:cNvPr>
          <p:cNvCxnSpPr>
            <a:cxnSpLocks/>
            <a:endCxn id="102" idx="2"/>
          </p:cNvCxnSpPr>
          <p:nvPr/>
        </p:nvCxnSpPr>
        <p:spPr>
          <a:xfrm flipH="1" flipV="1">
            <a:off x="6622300" y="6104745"/>
            <a:ext cx="42551" cy="1395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9BEDEA-F6E2-5237-4002-DC6F32DA1B0B}"/>
              </a:ext>
            </a:extLst>
          </p:cNvPr>
          <p:cNvCxnSpPr>
            <a:cxnSpLocks/>
          </p:cNvCxnSpPr>
          <p:nvPr/>
        </p:nvCxnSpPr>
        <p:spPr>
          <a:xfrm flipV="1">
            <a:off x="4801822" y="6107625"/>
            <a:ext cx="138968" cy="1452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167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9140" y="214636"/>
            <a:ext cx="8871613" cy="753840"/>
          </a:xfrm>
        </p:spPr>
        <p:txBody>
          <a:bodyPr>
            <a:normAutofit fontScale="92500"/>
          </a:bodyPr>
          <a:lstStyle/>
          <a:p>
            <a:r>
              <a:rPr lang="en-US" dirty="0"/>
              <a:t>2024 Neurology Certification Volunteers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855A127A-BBC1-EC69-BDCC-D58FFC71A6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9911570"/>
              </p:ext>
            </p:extLst>
          </p:nvPr>
        </p:nvGraphicFramePr>
        <p:xfrm>
          <a:off x="845943" y="1377805"/>
          <a:ext cx="11041811" cy="5029200"/>
        </p:xfrm>
        <a:graphic>
          <a:graphicData uri="http://schemas.openxmlformats.org/drawingml/2006/table">
            <a:tbl>
              <a:tblPr firstRow="1" firstCol="1" bandRow="1"/>
              <a:tblGrid>
                <a:gridCol w="3676341">
                  <a:extLst>
                    <a:ext uri="{9D8B030D-6E8A-4147-A177-3AD203B41FA5}">
                      <a16:colId xmlns:a16="http://schemas.microsoft.com/office/drawing/2014/main" val="870215420"/>
                    </a:ext>
                  </a:extLst>
                </a:gridCol>
                <a:gridCol w="3337479">
                  <a:extLst>
                    <a:ext uri="{9D8B030D-6E8A-4147-A177-3AD203B41FA5}">
                      <a16:colId xmlns:a16="http://schemas.microsoft.com/office/drawing/2014/main" val="2198982384"/>
                    </a:ext>
                  </a:extLst>
                </a:gridCol>
                <a:gridCol w="4027991">
                  <a:extLst>
                    <a:ext uri="{9D8B030D-6E8A-4147-A177-3AD203B41FA5}">
                      <a16:colId xmlns:a16="http://schemas.microsoft.com/office/drawing/2014/main" val="427744720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Jessica Barker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Tom Jukier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Vishal Murthy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260904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Lisa </a:t>
                      </a:r>
                      <a:r>
                        <a:rPr lang="en-US" sz="2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Bartner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Karen Kline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Theresa Pancotto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876797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Michaela Beasley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Joe Kowal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Rell  Parker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513124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Sasha Dixon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Rachel Lampe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Alix Partnow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7932944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Logan Donaldson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Patricia Lawler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Rosanne Peters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468567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Kari Foss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Mathew Lovett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Ashley Potts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8646124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Ryan Gibson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Ilyssa Meren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Helena Rylander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412246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Lauren Green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Jennifer Michaels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Alexa Stephen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685868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Matt Holahan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Sarita Miles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Chadwick West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047925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Fiona Inglis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Allison Mooney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Kathryn Winger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1481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Andrew Isaacs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Sarah Moore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Amanda Xue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5149977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Erik Johnson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Dr. Talisha Moore</a:t>
                      </a:r>
                      <a:endParaRPr lang="en-US" sz="2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989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2024 Neurology Exam Results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2185EA42-2A31-30E1-28C9-11AA0467312F}"/>
              </a:ext>
            </a:extLst>
          </p:cNvPr>
          <p:cNvGraphicFramePr>
            <a:graphicFrameLocks/>
          </p:cNvGraphicFramePr>
          <p:nvPr/>
        </p:nvGraphicFramePr>
        <p:xfrm>
          <a:off x="658091" y="2622473"/>
          <a:ext cx="10255332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198917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3040083">
                  <a:extLst>
                    <a:ext uri="{9D8B030D-6E8A-4147-A177-3AD203B41FA5}">
                      <a16:colId xmlns:a16="http://schemas.microsoft.com/office/drawing/2014/main" val="3417317834"/>
                    </a:ext>
                  </a:extLst>
                </a:gridCol>
                <a:gridCol w="3016332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Points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Pass Rate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Clinical Cases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General Knowledge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Radiology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6" name="TextBox 3">
            <a:extLst>
              <a:ext uri="{FF2B5EF4-FFF2-40B4-BE49-F238E27FC236}">
                <a16:creationId xmlns:a16="http://schemas.microsoft.com/office/drawing/2014/main" id="{E69E94A1-26DC-3615-BF43-F79ED226AF9C}"/>
              </a:ext>
            </a:extLst>
          </p:cNvPr>
          <p:cNvSpPr txBox="1"/>
          <p:nvPr/>
        </p:nvSpPr>
        <p:spPr>
          <a:xfrm>
            <a:off x="2116647" y="154531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Test Takers (n=30)</a:t>
            </a:r>
          </a:p>
        </p:txBody>
      </p:sp>
    </p:spTree>
    <p:extLst>
      <p:ext uri="{BB962C8B-B14F-4D97-AF65-F5344CB8AC3E}">
        <p14:creationId xmlns:p14="http://schemas.microsoft.com/office/powerpoint/2010/main" val="2321676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3A8B6-CD85-8449-DDC1-6A13804F4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7C1D1-DADB-976B-AC31-C79481724B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2024 Neurology Exam Results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6E0DA3D0-B05C-E713-6D09-1B27E8D8D661}"/>
              </a:ext>
            </a:extLst>
          </p:cNvPr>
          <p:cNvGraphicFramePr>
            <a:graphicFrameLocks/>
          </p:cNvGraphicFramePr>
          <p:nvPr/>
        </p:nvGraphicFramePr>
        <p:xfrm>
          <a:off x="658091" y="2622473"/>
          <a:ext cx="10255332" cy="310101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329545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2980707">
                  <a:extLst>
                    <a:ext uri="{9D8B030D-6E8A-4147-A177-3AD203B41FA5}">
                      <a16:colId xmlns:a16="http://schemas.microsoft.com/office/drawing/2014/main" val="400617430"/>
                    </a:ext>
                  </a:extLst>
                </a:gridCol>
                <a:gridCol w="2945080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Candidates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Pass Rate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Clinical Cases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Electrodiagnostics</a:t>
                      </a:r>
                      <a:endParaRPr lang="en-US" sz="2800" b="1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Multiple Choice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Radiology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55301259"/>
                  </a:ext>
                </a:extLst>
              </a:tr>
            </a:tbl>
          </a:graphicData>
        </a:graphic>
      </p:graphicFrame>
      <p:sp>
        <p:nvSpPr>
          <p:cNvPr id="6" name="TextBox 3">
            <a:extLst>
              <a:ext uri="{FF2B5EF4-FFF2-40B4-BE49-F238E27FC236}">
                <a16:creationId xmlns:a16="http://schemas.microsoft.com/office/drawing/2014/main" id="{67F730F0-5847-8890-5F96-45FE2AA05449}"/>
              </a:ext>
            </a:extLst>
          </p:cNvPr>
          <p:cNvSpPr txBox="1"/>
          <p:nvPr/>
        </p:nvSpPr>
        <p:spPr>
          <a:xfrm>
            <a:off x="2116647" y="154531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 Test Takers (n=3) </a:t>
            </a:r>
          </a:p>
        </p:txBody>
      </p:sp>
    </p:spTree>
    <p:extLst>
      <p:ext uri="{BB962C8B-B14F-4D97-AF65-F5344CB8AC3E}">
        <p14:creationId xmlns:p14="http://schemas.microsoft.com/office/powerpoint/2010/main" val="344312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Neurology Pass Rate 2019 - 2024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2185EA42-2A31-30E1-28C9-11AA046731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5576072"/>
              </p:ext>
            </p:extLst>
          </p:nvPr>
        </p:nvGraphicFramePr>
        <p:xfrm>
          <a:off x="990600" y="2610599"/>
          <a:ext cx="10515603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9773893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2912448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756585594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US" sz="2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97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91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91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58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92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57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88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63</a:t>
                      </a:r>
                      <a:r>
                        <a:rPr lang="en-US" sz="28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F92F3B-2BFA-5587-9860-FC9298EB3B32}"/>
              </a:ext>
            </a:extLst>
          </p:cNvPr>
          <p:cNvSpPr txBox="1"/>
          <p:nvPr/>
        </p:nvSpPr>
        <p:spPr>
          <a:xfrm>
            <a:off x="2625306" y="169652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 Rate History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964762"/>
              </p:ext>
            </p:extLst>
          </p:nvPr>
        </p:nvGraphicFramePr>
        <p:xfrm>
          <a:off x="695622" y="2166734"/>
          <a:ext cx="10888408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980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798022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827697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81411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85111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59187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l"/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in center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E87F04-2D4C-0FC0-A5EC-C15BCA617F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623" y="223262"/>
            <a:ext cx="9184101" cy="753840"/>
          </a:xfrm>
        </p:spPr>
        <p:txBody>
          <a:bodyPr anchor="ctr">
            <a:normAutofit fontScale="70000" lnSpcReduction="20000"/>
          </a:bodyPr>
          <a:lstStyle/>
          <a:p>
            <a:r>
              <a:rPr lang="en-US" dirty="0"/>
              <a:t>Neurology Candidate Survey Results: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480363-975A-2905-21EC-E73BDB994EF1}"/>
              </a:ext>
            </a:extLst>
          </p:cNvPr>
          <p:cNvSpPr txBox="1"/>
          <p:nvPr/>
        </p:nvSpPr>
        <p:spPr>
          <a:xfrm>
            <a:off x="1047941" y="4910377"/>
            <a:ext cx="59934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30 (90%) Candidates tested in testing centers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27 (90%) responded to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604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997</Words>
  <Application>Microsoft Macintosh PowerPoint</Application>
  <PresentationFormat>Widescreen</PresentationFormat>
  <Paragraphs>265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Arial Narrow</vt:lpstr>
      <vt:lpstr>Calibri</vt:lpstr>
      <vt:lpstr>Ebrima</vt:lpstr>
      <vt:lpstr>Office Theme</vt:lpstr>
      <vt:lpstr>1_Office Theme</vt:lpstr>
      <vt:lpstr>Certification Town Hall Neurology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Karen R Munana</cp:lastModifiedBy>
  <cp:revision>57</cp:revision>
  <dcterms:created xsi:type="dcterms:W3CDTF">2018-12-04T18:33:23Z</dcterms:created>
  <dcterms:modified xsi:type="dcterms:W3CDTF">2024-09-23T13:35:57Z</dcterms:modified>
</cp:coreProperties>
</file>