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7FFE5A49_D0B691F6.xml" ContentType="application/vnd.ms-powerpoint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modernComment_7FFE5A61_142857CC.xml" ContentType="application/vnd.ms-powerpoint.comments+xml"/>
  <Override PartName="/ppt/comments/modernComment_7FFE5A64_D6627D21.xml" ContentType="application/vnd.ms-powerpoint.comments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13"/>
  </p:notesMasterIdLst>
  <p:sldIdLst>
    <p:sldId id="262" r:id="rId3"/>
    <p:sldId id="273" r:id="rId4"/>
    <p:sldId id="2147375689" r:id="rId5"/>
    <p:sldId id="265" r:id="rId6"/>
    <p:sldId id="272" r:id="rId7"/>
    <p:sldId id="268" r:id="rId8"/>
    <p:sldId id="2147375713" r:id="rId9"/>
    <p:sldId id="2147375716" r:id="rId10"/>
    <p:sldId id="275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653620E-9E2E-47F8-A06B-1DA8B03783A6}" name="Karen R Munana" initials="" userId="S::krmunana@ncsu.edu::6d5a9ce3-230c-4557-8198-12a24c74b61b" providerId="AD"/>
  <p188:author id="{89B96A11-866A-32C3-3C3B-456D900D9412}" name="Annie Blagg" initials="AB" userId="S::annie@acvim.org::f4a40611-e4b6-4211-8ac9-6d4a95ae9206" providerId="AD"/>
  <p188:author id="{7283AD5F-F6C0-25DE-2B28-9DC371F4F3A0}" name="Shannon Carter" initials="SC" userId="S::shannon@acvim.org::4cde7546-377f-473c-aa6e-d426e148d8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A788"/>
    <a:srgbClr val="333333"/>
    <a:srgbClr val="C22135"/>
    <a:srgbClr val="3D5E93"/>
    <a:srgbClr val="BB1F3F"/>
    <a:srgbClr val="98002E"/>
    <a:srgbClr val="BFD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41" autoAdjust="0"/>
    <p:restoredTop sz="94660"/>
  </p:normalViewPr>
  <p:slideViewPr>
    <p:cSldViewPr snapToGrid="0">
      <p:cViewPr varScale="1">
        <p:scale>
          <a:sx n="74" d="100"/>
          <a:sy n="74" d="100"/>
        </p:scale>
        <p:origin x="384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588" y="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8/10/relationships/authors" Target="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omments/modernComment_7FFE5A49_D0B691F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D75D1B4-1345-4122-8D20-0744E850A708}" authorId="{89B96A11-866A-32C3-3C3B-456D900D9412}" created="2024-09-13T00:53:02.363">
    <pc:sldMkLst xmlns:pc="http://schemas.microsoft.com/office/powerpoint/2013/main/command">
      <pc:docMk/>
      <pc:sldMk cId="3501625846" sldId="2147375689"/>
    </pc:sldMkLst>
    <p188:txBody>
      <a:bodyPr/>
      <a:lstStyle/>
      <a:p>
        <a:r>
          <a:rPr lang="en-US"/>
          <a:t>12 SAIM SMEs participated in the SAIM Exam Job Task Analysis TF. 
All SAIM Diplomates were provided the opportunity to complete the survey. 
</a:t>
        </a:r>
      </a:p>
    </p188:txBody>
  </p188:cm>
  <p188:cm id="{2DD12E54-18D4-4AD4-AE43-8E388BF42D7D}" authorId="{89B96A11-866A-32C3-3C3B-456D900D9412}" created="2024-09-13T00:55:57.070">
    <pc:sldMkLst xmlns:pc="http://schemas.microsoft.com/office/powerpoint/2013/main/command">
      <pc:docMk/>
      <pc:sldMk cId="3501625846" sldId="2147375689"/>
    </pc:sldMkLst>
    <p188:txBody>
      <a:bodyPr/>
      <a:lstStyle/>
      <a:p>
        <a:r>
          <a:rPr lang="en-US"/>
          <a:t>18 SAIM SMEs participated in the SAIM Specialty Exam Test Spec TF and Assessment Design groups.</a:t>
        </a:r>
      </a:p>
    </p188:txBody>
  </p188:cm>
  <p188:cm id="{A1FA08F7-EE53-40B2-A919-DA0B91F05CA9}" authorId="{89B96A11-866A-32C3-3C3B-456D900D9412}" created="2024-09-13T01:01:02.698">
    <pc:sldMkLst xmlns:pc="http://schemas.microsoft.com/office/powerpoint/2013/main/command">
      <pc:docMk/>
      <pc:sldMk cId="3501625846" sldId="2147375689"/>
    </pc:sldMkLst>
    <p188:txBody>
      <a:bodyPr/>
      <a:lstStyle/>
      <a:p>
        <a:r>
          <a:rPr lang="en-US"/>
          <a:t>Item bank updates: 9 SAIM SMEs participated in the SAIM Specialty Exam Crosswalk TF (mapped existing bank items to the new exam blueprints). </a:t>
        </a:r>
      </a:p>
    </p188:txBody>
  </p188:cm>
  <p188:cm id="{0BE0637C-363F-48CD-9AC2-22AFDC4757EE}" authorId="{89B96A11-866A-32C3-3C3B-456D900D9412}" created="2024-09-13T01:04:24.435">
    <pc:sldMkLst xmlns:pc="http://schemas.microsoft.com/office/powerpoint/2013/main/command">
      <pc:docMk/>
      <pc:sldMk cId="3501625846" sldId="2147375689"/>
    </pc:sldMkLst>
    <p188:txBody>
      <a:bodyPr/>
      <a:lstStyle/>
      <a:p>
        <a:r>
          <a:rPr lang="en-US"/>
          <a:t>SAIM Specialty Exam Item Writers: Up to 12 SAIM SMEs write questions during a facilitated workshop. Questions are written to fill gaps identified during an item bank analysis. </a:t>
        </a:r>
      </a:p>
    </p188:txBody>
  </p188:cm>
  <p188:cm id="{E3945B01-7CF1-4417-90CB-A6B26356E440}" authorId="{89B96A11-866A-32C3-3C3B-456D900D9412}" created="2024-09-13T01:04:38.919">
    <pc:sldMkLst xmlns:pc="http://schemas.microsoft.com/office/powerpoint/2013/main/command">
      <pc:docMk/>
      <pc:sldMk cId="3501625846" sldId="2147375689"/>
    </pc:sldMkLst>
    <p188:txBody>
      <a:bodyPr/>
      <a:lstStyle/>
      <a:p>
        <a:r>
          <a:rPr lang="en-US"/>
          <a:t>SAIM Specialty Exam Item Review Committee includes 10 SAIM SMEs. Item Review is a process in which SMEs review Items for alignment with test specifications, content validity, and psychometric best practices.  SMEs will receive training on item review criteria prior to beginning the review.  </a:t>
        </a:r>
      </a:p>
    </p188:txBody>
  </p188:cm>
  <p188:cm id="{1B3FA6D8-FBE2-4F1E-AB94-F96D3E785E56}" authorId="{89B96A11-866A-32C3-3C3B-456D900D9412}" created="2024-09-13T01:04:54.665">
    <pc:sldMkLst xmlns:pc="http://schemas.microsoft.com/office/powerpoint/2013/main/command">
      <pc:docMk/>
      <pc:sldMk cId="3501625846" sldId="2147375689"/>
    </pc:sldMkLst>
    <p188:txBody>
      <a:bodyPr/>
      <a:lstStyle/>
      <a:p>
        <a:r>
          <a:rPr lang="en-US"/>
          <a:t>SAIM Specialty Exam Form Review Committee: consists of 10 SAIM SMEs. Form Review is a process through which SMEs review items on new test forms against each other to ensure content among items does not overlap to a high degree or key another item .</a:t>
        </a:r>
      </a:p>
    </p188:txBody>
  </p188:cm>
  <p188:cm id="{0CB57B48-47AB-48A1-850D-6AAE3C88D37C}" authorId="{89B96A11-866A-32C3-3C3B-456D900D9412}" created="2024-09-13T01:05:14.357">
    <pc:sldMkLst xmlns:pc="http://schemas.microsoft.com/office/powerpoint/2013/main/command">
      <pc:docMk/>
      <pc:sldMk cId="3501625846" sldId="2147375689"/>
    </pc:sldMkLst>
    <p188:txBody>
      <a:bodyPr/>
      <a:lstStyle/>
      <a:p>
        <a:r>
          <a:rPr lang="en-US"/>
          <a:t>SAIM Specialty Exam Standard Setting Committee consists of 10 SAIM SMEs. Standard setting is a process that establishes a recommended passing standard and cut score (score a candidate must achieve to pass an exam). SMEs will rate the items while taking the exam, review their ratings, and discuss the results.</a:t>
        </a:r>
      </a:p>
    </p188:txBody>
  </p188:cm>
  <p188:cm id="{E07CF65B-A5BA-4CD9-875B-35FBCDBF25E2}" authorId="{89B96A11-866A-32C3-3C3B-456D900D9412}" created="2024-09-13T01:05:48.577">
    <pc:sldMkLst xmlns:pc="http://schemas.microsoft.com/office/powerpoint/2013/main/command">
      <pc:docMk/>
      <pc:sldMk cId="3501625846" sldId="2147375689"/>
    </pc:sldMkLst>
    <p188:txBody>
      <a:bodyPr/>
      <a:lstStyle/>
      <a:p>
        <a:r>
          <a:rPr lang="en-US"/>
          <a:t>Final Cut Score Decision is made by the 7 voting members of the ACVIM Certification Council. </a:t>
        </a:r>
      </a:p>
    </p188:txBody>
  </p188:cm>
</p188:cmLst>
</file>

<file path=ppt/comments/modernComment_7FFE5A61_142857C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6AB6B1D-540D-4C36-BD59-3E8B63BBE826}" authorId="{1653620E-9E2E-47F8-A06B-1DA8B03783A6}" status="resolved" created="2024-09-15T16:16:58.932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38188236" sldId="2147375713"/>
      <ac:spMk id="5" creationId="{87A3A402-C0D1-3FDC-8D6E-0FE10DFCFD58}"/>
    </ac:deMkLst>
    <p188:txBody>
      <a:bodyPr/>
      <a:lstStyle/>
      <a:p>
        <a:r>
          <a:rPr lang="en-US"/>
          <a:t>Can we include the number (%) of candidates who chose testing centers?  And the number of survey responses?</a:t>
        </a:r>
      </a:p>
    </p188:txBody>
  </p188:cm>
</p188:cmLst>
</file>

<file path=ppt/comments/modernComment_7FFE5A64_D6627D2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02E0C2E-4F52-4E70-977F-515233638E29}" authorId="{1653620E-9E2E-47F8-A06B-1DA8B03783A6}" status="resolved" created="2024-09-15T16:16:17.728" complete="100000">
    <pc:sldMkLst xmlns:pc="http://schemas.microsoft.com/office/powerpoint/2013/main/command">
      <pc:docMk/>
      <pc:sldMk cId="2229112874" sldId="2147375709"/>
    </pc:sldMkLst>
    <p188:txBody>
      <a:bodyPr/>
      <a:lstStyle/>
      <a:p>
        <a:r>
          <a:rPr lang="en-US"/>
          <a:t>Can we include the number (%) of candidate who chose remote proctoring?  And the number of survey responses?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18F2E-7D14-41DA-B93F-8C9DD43FD5BF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6D8B2B-F613-4E61-AC09-0B826069A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860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D8B2B-F613-4E61-AC09-0B826069AC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143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Test Purpose</a:t>
            </a:r>
          </a:p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1. Description of the population being certified.</a:t>
            </a:r>
            <a:endParaRPr lang="en-US" sz="10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2. Purpose and requirements of the program </a:t>
            </a:r>
          </a:p>
          <a:p>
            <a:r>
              <a:rPr lang="en-US" sz="1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3. The credential, designation, and/or mark issued to </a:t>
            </a:r>
            <a:r>
              <a:rPr lang="en-US" sz="1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certificants</a:t>
            </a:r>
            <a:r>
              <a:rPr lang="en-US" sz="1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endParaRPr lang="en-US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Overall Model</a:t>
            </a:r>
          </a:p>
          <a:p>
            <a:pPr algn="l"/>
            <a:r>
              <a:rPr lang="en-US" sz="12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External circle, connected by dotted lines, include activities that are done every 5-7 years, whereas the internal cycle represents steps that are done more frequently (e.g., annually). </a:t>
            </a:r>
          </a:p>
          <a:p>
            <a:pPr algn="l"/>
            <a:endParaRPr lang="en-US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b="0" i="0" u="sng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Test Specifications</a:t>
            </a:r>
          </a:p>
          <a:p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The part of the process where, based on JTA data, a weighted content outline is developed. It also includes decisions regarding:</a:t>
            </a:r>
          </a:p>
          <a:p>
            <a:pPr marL="342900" indent="-342900">
              <a:buAutoNum type="arabicPeriod"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Number of questions</a:t>
            </a:r>
          </a:p>
          <a:p>
            <a:pPr marL="342900" indent="-342900">
              <a:buAutoNum type="arabicPeriod"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How much time to allow for test taking</a:t>
            </a:r>
          </a:p>
          <a:p>
            <a:pPr marL="342900" indent="-342900">
              <a:buAutoNum type="arabicPeriod"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# of Scored/Unscored (pre-test) Items </a:t>
            </a:r>
          </a:p>
          <a:p>
            <a:pPr marL="342900" indent="-342900">
              <a:buAutoNum type="arabicPeriod"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# of New items and # of previously used items</a:t>
            </a:r>
          </a:p>
          <a:p>
            <a:pPr marL="0" indent="0">
              <a:buNone/>
            </a:pPr>
            <a:endParaRPr lang="en-US" sz="12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Standard setting - the process (e.g., rating of level of difficulty of items)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Cut score – the outcome of standard setting.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The terms tend to be used interchangeably. </a:t>
            </a:r>
          </a:p>
          <a:p>
            <a:pPr marL="0" indent="0">
              <a:buNone/>
            </a:pPr>
            <a:endParaRPr lang="en-US" sz="12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en-US" sz="12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200" b="0" i="0" u="sng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Ongoing Test Maintenance</a:t>
            </a:r>
          </a:p>
          <a:p>
            <a:pPr marL="0" indent="0">
              <a:buNone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Could be anything identified during post-exam review.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D8B2B-F613-4E61-AC09-0B826069AC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99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D8B2B-F613-4E61-AC09-0B826069AC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493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D8B2B-F613-4E61-AC09-0B826069AC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391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D8B2B-F613-4E61-AC09-0B826069AC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567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Enrolled first residents this year. General exam in 2026, and specialty exams (small animal internal medicine, cardiology, neurology, and oncology) in 2027.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D8B2B-F613-4E61-AC09-0B826069AC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5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4FF8-9636-4577-91BC-83D439789A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3236" y="2197220"/>
            <a:ext cx="9885528" cy="2156416"/>
          </a:xfrm>
        </p:spPr>
        <p:txBody>
          <a:bodyPr anchor="ctr">
            <a:normAutofit/>
          </a:bodyPr>
          <a:lstStyle>
            <a:lvl1pPr algn="ctr">
              <a:defRPr sz="5400" b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48E66B-CBFC-41AA-AD07-8E24FF028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71916"/>
            <a:ext cx="9144000" cy="1104331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D9C07-FD37-4C2D-B821-7B49D1033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FBF29-2E7E-4391-9ABD-2168235A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FA915-2D83-40FE-9392-A637C1CC1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2CFC5E-59AD-B621-CD11-55275CDA065D}"/>
              </a:ext>
            </a:extLst>
          </p:cNvPr>
          <p:cNvSpPr/>
          <p:nvPr userDrawn="1"/>
        </p:nvSpPr>
        <p:spPr>
          <a:xfrm>
            <a:off x="0" y="0"/>
            <a:ext cx="12192000" cy="128175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630387-2F00-2338-3F95-4E8F5AF716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"/>
            <a:ext cx="12192000" cy="127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93DD48F-2527-16B9-7660-15A5D40CA1A8}"/>
              </a:ext>
            </a:extLst>
          </p:cNvPr>
          <p:cNvSpPr/>
          <p:nvPr userDrawn="1"/>
        </p:nvSpPr>
        <p:spPr>
          <a:xfrm flipV="1">
            <a:off x="0" y="1226626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F3E633-AE28-B8EB-8A96-CE442DB4B7AD}"/>
              </a:ext>
            </a:extLst>
          </p:cNvPr>
          <p:cNvSpPr/>
          <p:nvPr userDrawn="1"/>
        </p:nvSpPr>
        <p:spPr>
          <a:xfrm>
            <a:off x="4326341" y="1"/>
            <a:ext cx="3539319" cy="1651378"/>
          </a:xfrm>
          <a:prstGeom prst="rect">
            <a:avLst/>
          </a:prstGeom>
          <a:solidFill>
            <a:srgbClr val="C2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BB57DFF-231E-C449-417C-C64272C0739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8335" y="384307"/>
            <a:ext cx="2575330" cy="91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47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Tag +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C417809-6F82-3347-92DD-A22603C692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3424" y="6470595"/>
            <a:ext cx="706677" cy="250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tx1">
                    <a:tint val="7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defRPr>
            </a:lvl1pPr>
          </a:lstStyle>
          <a:p>
            <a:fld id="{96FDB341-ACF9-3742-98D8-F52CBE3842C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CDFED6B0-6BF9-F94C-9CF5-B264D9662CB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35419" y="642387"/>
            <a:ext cx="10335333" cy="938639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>
              <a:lnSpc>
                <a:spcPct val="100000"/>
              </a:lnSpc>
              <a:buNone/>
              <a:defRPr sz="3200" b="1" i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defRPr>
            </a:lvl1pPr>
            <a:lvl2pPr marL="457200" indent="0">
              <a:buNone/>
              <a:defRPr b="1" i="0">
                <a:solidFill>
                  <a:schemeClr val="bg1"/>
                </a:solidFill>
                <a:latin typeface="Nunito Sans Black" pitchFamily="2" charset="77"/>
              </a:defRPr>
            </a:lvl2pPr>
            <a:lvl3pPr marL="914400" indent="0">
              <a:buNone/>
              <a:defRPr b="1" i="0">
                <a:solidFill>
                  <a:schemeClr val="bg1"/>
                </a:solidFill>
                <a:latin typeface="Nunito Sans Black" pitchFamily="2" charset="77"/>
              </a:defRPr>
            </a:lvl3pPr>
            <a:lvl4pPr marL="1371600" indent="0">
              <a:buNone/>
              <a:defRPr b="1" i="0">
                <a:solidFill>
                  <a:schemeClr val="bg1"/>
                </a:solidFill>
                <a:latin typeface="Nunito Sans Black" pitchFamily="2" charset="77"/>
              </a:defRPr>
            </a:lvl4pPr>
            <a:lvl5pPr marL="1828800" indent="0">
              <a:buNone/>
              <a:defRPr b="1" i="0">
                <a:solidFill>
                  <a:schemeClr val="bg1"/>
                </a:solidFill>
                <a:latin typeface="Nunito Sans Black" pitchFamily="2" charset="77"/>
              </a:defRPr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Ut vitae ex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quam</a:t>
            </a:r>
            <a:r>
              <a:rPr lang="en-GB" dirty="0"/>
              <a:t> </a:t>
            </a:r>
            <a:r>
              <a:rPr lang="en-GB" dirty="0" err="1"/>
              <a:t>luctus</a:t>
            </a:r>
            <a:r>
              <a:rPr lang="en-GB" dirty="0"/>
              <a:t> </a:t>
            </a:r>
            <a:r>
              <a:rPr lang="en-GB" dirty="0" err="1"/>
              <a:t>pellentesque</a:t>
            </a:r>
            <a:r>
              <a:rPr lang="en-GB" dirty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4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851DA-CA07-4BED-AA60-16A628AC9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4188"/>
            <a:ext cx="10515600" cy="470277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58CBE-3947-46A7-875C-1B62EF969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FFB71-E5CD-4FD1-9FDC-A79BBA9D3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C6403-8A2A-49E2-97B8-C98992561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875827-7235-8AD1-7317-EB5FEEF581F4}"/>
              </a:ext>
            </a:extLst>
          </p:cNvPr>
          <p:cNvSpPr/>
          <p:nvPr userDrawn="1"/>
        </p:nvSpPr>
        <p:spPr>
          <a:xfrm>
            <a:off x="0" y="0"/>
            <a:ext cx="12192000" cy="107708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1BBB8-35C6-4204-A5B3-6344270123DB}"/>
              </a:ext>
            </a:extLst>
          </p:cNvPr>
          <p:cNvSpPr/>
          <p:nvPr userDrawn="1"/>
        </p:nvSpPr>
        <p:spPr>
          <a:xfrm flipV="1">
            <a:off x="0" y="1077083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A79AD1C9-BFEE-41A8-9F98-563162DD3C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22821" y="229495"/>
            <a:ext cx="1650079" cy="583361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E3CCF358-CDFB-3889-69AC-906AD71D1B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5623" y="223262"/>
            <a:ext cx="8871613" cy="75384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Title Here</a:t>
            </a:r>
          </a:p>
        </p:txBody>
      </p:sp>
    </p:spTree>
    <p:extLst>
      <p:ext uri="{BB962C8B-B14F-4D97-AF65-F5344CB8AC3E}">
        <p14:creationId xmlns:p14="http://schemas.microsoft.com/office/powerpoint/2010/main" val="4208917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47EA0-EF9B-4762-92F8-A1E75C88F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5FBEF-84F1-4427-A48D-5B138A3341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2B79D5-9842-49E3-9E94-D28A7AC2DD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B4BAF2-26F8-4880-9EC7-D29127CC0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9/25/2024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5B772-78BA-414F-ADDD-BED444614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5AF59-DC94-490D-94A2-70A1CEFC6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733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D69DB4-FA08-4E2A-8617-249FE5DEE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9/25/2024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CEABE3-F3DB-4AE8-934C-3BF6DB02C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7830E-FDFE-45FF-924D-EF80A2B1E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359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E680-B09F-F74D-8A6E-63BE0D7A4888}" type="datetimeFigureOut">
              <a:rPr lang="en-US" smtClean="0"/>
              <a:t>9/25/2024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23E2-B99A-B142-B3EE-00B8F5E58F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7238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4FF8-9636-4577-91BC-83D439789A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3236" y="2197220"/>
            <a:ext cx="9885528" cy="2156416"/>
          </a:xfrm>
        </p:spPr>
        <p:txBody>
          <a:bodyPr anchor="ctr">
            <a:normAutofit/>
          </a:bodyPr>
          <a:lstStyle>
            <a:lvl1pPr algn="ctr">
              <a:defRPr sz="5400" b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48E66B-CBFC-41AA-AD07-8E24FF028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71916"/>
            <a:ext cx="9144000" cy="1104331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D9C07-FD37-4C2D-B821-7B49D1033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FBF29-2E7E-4391-9ABD-2168235A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FA915-2D83-40FE-9392-A637C1CC1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2CFC5E-59AD-B621-CD11-55275CDA065D}"/>
              </a:ext>
            </a:extLst>
          </p:cNvPr>
          <p:cNvSpPr/>
          <p:nvPr userDrawn="1"/>
        </p:nvSpPr>
        <p:spPr>
          <a:xfrm>
            <a:off x="0" y="0"/>
            <a:ext cx="12192000" cy="128175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630387-2F00-2338-3F95-4E8F5AF716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"/>
            <a:ext cx="12192000" cy="127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93DD48F-2527-16B9-7660-15A5D40CA1A8}"/>
              </a:ext>
            </a:extLst>
          </p:cNvPr>
          <p:cNvSpPr/>
          <p:nvPr userDrawn="1"/>
        </p:nvSpPr>
        <p:spPr>
          <a:xfrm flipV="1">
            <a:off x="0" y="1226626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F3E633-AE28-B8EB-8A96-CE442DB4B7AD}"/>
              </a:ext>
            </a:extLst>
          </p:cNvPr>
          <p:cNvSpPr/>
          <p:nvPr userDrawn="1"/>
        </p:nvSpPr>
        <p:spPr>
          <a:xfrm>
            <a:off x="4326341" y="1"/>
            <a:ext cx="3539319" cy="1651378"/>
          </a:xfrm>
          <a:prstGeom prst="rect">
            <a:avLst/>
          </a:prstGeom>
          <a:solidFill>
            <a:srgbClr val="C2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BB57DFF-231E-C449-417C-C64272C0739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8335" y="384307"/>
            <a:ext cx="2575330" cy="91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527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851DA-CA07-4BED-AA60-16A628AC9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4188"/>
            <a:ext cx="10515600" cy="470277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58CBE-3947-46A7-875C-1B62EF969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FFB71-E5CD-4FD1-9FDC-A79BBA9D3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C6403-8A2A-49E2-97B8-C98992561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875827-7235-8AD1-7317-EB5FEEF581F4}"/>
              </a:ext>
            </a:extLst>
          </p:cNvPr>
          <p:cNvSpPr/>
          <p:nvPr userDrawn="1"/>
        </p:nvSpPr>
        <p:spPr>
          <a:xfrm>
            <a:off x="0" y="0"/>
            <a:ext cx="12192000" cy="107708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1BBB8-35C6-4204-A5B3-6344270123DB}"/>
              </a:ext>
            </a:extLst>
          </p:cNvPr>
          <p:cNvSpPr/>
          <p:nvPr userDrawn="1"/>
        </p:nvSpPr>
        <p:spPr>
          <a:xfrm flipV="1">
            <a:off x="0" y="1077083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A79AD1C9-BFEE-41A8-9F98-563162DD3C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22821" y="229495"/>
            <a:ext cx="1650079" cy="583361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E3CCF358-CDFB-3889-69AC-906AD71D1B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5623" y="223262"/>
            <a:ext cx="8871613" cy="75384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Title Here</a:t>
            </a:r>
          </a:p>
        </p:txBody>
      </p:sp>
    </p:spTree>
    <p:extLst>
      <p:ext uri="{BB962C8B-B14F-4D97-AF65-F5344CB8AC3E}">
        <p14:creationId xmlns:p14="http://schemas.microsoft.com/office/powerpoint/2010/main" val="3949377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47EA0-EF9B-4762-92F8-A1E75C88F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5FBEF-84F1-4427-A48D-5B138A3341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2B79D5-9842-49E3-9E94-D28A7AC2DD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B4BAF2-26F8-4880-9EC7-D29127CC0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9/25/2024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5B772-78BA-414F-ADDD-BED444614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5AF59-DC94-490D-94A2-70A1CEFC6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951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D69DB4-FA08-4E2A-8617-249FE5DEE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9/25/2024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CEABE3-F3DB-4AE8-934C-3BF6DB02C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7830E-FDFE-45FF-924D-EF80A2B1E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247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3E84E2-24DB-46DD-A432-4AEEF8B28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71E81-7BCE-41FE-B139-2EC7076D18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6754C-5E07-4E85-B1DE-48CE530316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24CDB-6E9D-449F-AD48-635EE67112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C4C66-62BE-4881-9663-03AD7F5A6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88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5" r:id="rId4"/>
    <p:sldLayoutId id="214748366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3E84E2-24DB-46DD-A432-4AEEF8B28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71E81-7BCE-41FE-B139-2EC7076D18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6754C-5E07-4E85-B1DE-48CE530316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24CDB-6E9D-449F-AD48-635EE67112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C4C66-62BE-4881-9663-03AD7F5A6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72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lmatthewman@rvc.ac.uk?subject=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7FFE5A49_D0B691F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7FFE5A61_142857CC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7FFE5A64_D6627D2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8385F3D-C8C0-8C00-78CA-AA911CC4CB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3236" y="2350792"/>
            <a:ext cx="9885528" cy="2156416"/>
          </a:xfrm>
        </p:spPr>
        <p:txBody>
          <a:bodyPr/>
          <a:lstStyle/>
          <a:p>
            <a:r>
              <a:rPr lang="en-US" dirty="0"/>
              <a:t>Certification Town Hall</a:t>
            </a:r>
            <a:br>
              <a:rPr lang="en-US" dirty="0"/>
            </a:br>
            <a:r>
              <a:rPr lang="en-US" dirty="0"/>
              <a:t>SAIM Specialty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FE2B0E2-A827-2DD0-CEEA-00B6F6421C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64336"/>
            <a:ext cx="9144000" cy="1104331"/>
          </a:xfrm>
        </p:spPr>
        <p:txBody>
          <a:bodyPr/>
          <a:lstStyle/>
          <a:p>
            <a:r>
              <a:rPr lang="en-US" dirty="0"/>
              <a:t>September 23, 2024</a:t>
            </a:r>
          </a:p>
        </p:txBody>
      </p:sp>
    </p:spTree>
    <p:extLst>
      <p:ext uri="{BB962C8B-B14F-4D97-AF65-F5344CB8AC3E}">
        <p14:creationId xmlns:p14="http://schemas.microsoft.com/office/powerpoint/2010/main" val="1621899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12E9DE85-84EB-44E0-9E85-414807F77454}"/>
              </a:ext>
            </a:extLst>
          </p:cNvPr>
          <p:cNvSpPr txBox="1"/>
          <p:nvPr/>
        </p:nvSpPr>
        <p:spPr>
          <a:xfrm>
            <a:off x="0" y="2413124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33333"/>
                </a:solidFill>
                <a:latin typeface="Arial Narrow" panose="020B0606020202030204" pitchFamily="34" charset="0"/>
              </a:rPr>
              <a:t>For more information or if you have any questions please contact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241DD5-BB1F-4B62-97EE-ADF7D7D56F6F}"/>
              </a:ext>
            </a:extLst>
          </p:cNvPr>
          <p:cNvSpPr txBox="1"/>
          <p:nvPr/>
        </p:nvSpPr>
        <p:spPr>
          <a:xfrm>
            <a:off x="0" y="3494924"/>
            <a:ext cx="12192000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C221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LINDA MATTHEWMAN, BVSc, MPhil, PhD, DACVIM (SAIM), </a:t>
            </a:r>
            <a:r>
              <a:rPr lang="en-US" sz="2400" b="1" dirty="0" err="1">
                <a:solidFill>
                  <a:srgbClr val="C221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PGDipVetEd</a:t>
            </a:r>
            <a:r>
              <a:rPr lang="en-US" sz="2400" b="1" dirty="0">
                <a:solidFill>
                  <a:srgbClr val="C221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algn="ctr">
              <a:lnSpc>
                <a:spcPct val="150000"/>
              </a:lnSpc>
            </a:pPr>
            <a:r>
              <a:rPr lang="en-US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Certification Council – SAIM Representative</a:t>
            </a:r>
          </a:p>
          <a:p>
            <a:pPr algn="ctr">
              <a:lnSpc>
                <a:spcPct val="150000"/>
              </a:lnSpc>
            </a:pPr>
            <a:r>
              <a:rPr lang="en-US" b="0" i="0" u="sng" dirty="0">
                <a:solidFill>
                  <a:srgbClr val="C2213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 tooltip="lmatthewman@rvc.ac.uk"/>
              </a:rPr>
              <a:t>lmatthewman@rvc.ac.uk</a:t>
            </a:r>
            <a:endParaRPr lang="en-US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E56D740-B2F2-2C12-0A76-9C09B9FA281D}"/>
              </a:ext>
            </a:extLst>
          </p:cNvPr>
          <p:cNvCxnSpPr/>
          <p:nvPr/>
        </p:nvCxnSpPr>
        <p:spPr>
          <a:xfrm>
            <a:off x="3200400" y="3118449"/>
            <a:ext cx="5883215" cy="0"/>
          </a:xfrm>
          <a:prstGeom prst="line">
            <a:avLst/>
          </a:prstGeom>
          <a:ln>
            <a:solidFill>
              <a:srgbClr val="CDA7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6022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FD7DE49-D07B-7964-22F3-0343EFA4F5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3236" y="2350792"/>
            <a:ext cx="9885528" cy="2156416"/>
          </a:xfrm>
        </p:spPr>
        <p:txBody>
          <a:bodyPr/>
          <a:lstStyle/>
          <a:p>
            <a:r>
              <a:rPr lang="en-US" dirty="0"/>
              <a:t>Welcome &amp; Introductions</a:t>
            </a:r>
          </a:p>
        </p:txBody>
      </p:sp>
    </p:spTree>
    <p:extLst>
      <p:ext uri="{BB962C8B-B14F-4D97-AF65-F5344CB8AC3E}">
        <p14:creationId xmlns:p14="http://schemas.microsoft.com/office/powerpoint/2010/main" val="2650953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EC4C9C35-5E40-3DE6-F189-7A35072F8952}"/>
              </a:ext>
            </a:extLst>
          </p:cNvPr>
          <p:cNvSpPr/>
          <p:nvPr/>
        </p:nvSpPr>
        <p:spPr>
          <a:xfrm>
            <a:off x="1715558" y="1449670"/>
            <a:ext cx="7255935" cy="48774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65BC41"/>
              </a:solidFill>
              <a:effectLst/>
              <a:uLnTx/>
              <a:uFillTx/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1250E0-712C-AAA3-78DA-689524F337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0867" y="642387"/>
            <a:ext cx="10335333" cy="938639"/>
          </a:xfrm>
        </p:spPr>
        <p:txBody>
          <a:bodyPr/>
          <a:lstStyle/>
          <a:p>
            <a:r>
              <a:rPr lang="en-US" dirty="0"/>
              <a:t>Test Development Process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7EFAC0C2-643B-F0EA-E1B0-D372F2F2CE30}"/>
              </a:ext>
            </a:extLst>
          </p:cNvPr>
          <p:cNvSpPr/>
          <p:nvPr/>
        </p:nvSpPr>
        <p:spPr>
          <a:xfrm>
            <a:off x="2617992" y="3138726"/>
            <a:ext cx="2753027" cy="23909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65BC41"/>
              </a:solidFill>
              <a:effectLst/>
              <a:uLnTx/>
              <a:uFillTx/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pic>
        <p:nvPicPr>
          <p:cNvPr id="82" name="Picture 81" descr="Icon&#10;&#10;Description automatically generated">
            <a:extLst>
              <a:ext uri="{FF2B5EF4-FFF2-40B4-BE49-F238E27FC236}">
                <a16:creationId xmlns:a16="http://schemas.microsoft.com/office/drawing/2014/main" id="{91351341-BA2A-1936-8930-A9CDC6E1B5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4047" y="4003795"/>
            <a:ext cx="640080" cy="640080"/>
          </a:xfrm>
          <a:prstGeom prst="rect">
            <a:avLst/>
          </a:prstGeom>
        </p:spPr>
      </p:pic>
      <p:cxnSp>
        <p:nvCxnSpPr>
          <p:cNvPr id="83" name="Elbow Connector 82">
            <a:extLst>
              <a:ext uri="{FF2B5EF4-FFF2-40B4-BE49-F238E27FC236}">
                <a16:creationId xmlns:a16="http://schemas.microsoft.com/office/drawing/2014/main" id="{574E45F9-4DA0-5352-4736-4A171E8585FB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984982" y="1858668"/>
            <a:ext cx="12700" cy="2759377"/>
          </a:xfrm>
          <a:prstGeom prst="bentConnector3">
            <a:avLst>
              <a:gd name="adj1" fmla="val 1800000"/>
            </a:avLst>
          </a:prstGeom>
          <a:ln w="12700" cap="rnd">
            <a:solidFill>
              <a:schemeClr val="tx2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Elbow Connector 83">
            <a:extLst>
              <a:ext uri="{FF2B5EF4-FFF2-40B4-BE49-F238E27FC236}">
                <a16:creationId xmlns:a16="http://schemas.microsoft.com/office/drawing/2014/main" id="{020F8B7C-6DA5-D8CA-22DF-6083A9E312CE}"/>
              </a:ext>
            </a:extLst>
          </p:cNvPr>
          <p:cNvCxnSpPr>
            <a:cxnSpLocks/>
          </p:cNvCxnSpPr>
          <p:nvPr/>
        </p:nvCxnSpPr>
        <p:spPr>
          <a:xfrm rot="5400000" flipH="1">
            <a:off x="3958474" y="3972046"/>
            <a:ext cx="44570" cy="2759377"/>
          </a:xfrm>
          <a:prstGeom prst="bentConnector3">
            <a:avLst>
              <a:gd name="adj1" fmla="val -512901"/>
            </a:avLst>
          </a:prstGeom>
          <a:ln w="12700" cap="rnd">
            <a:solidFill>
              <a:schemeClr val="tx2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Elbow Connector 26">
            <a:extLst>
              <a:ext uri="{FF2B5EF4-FFF2-40B4-BE49-F238E27FC236}">
                <a16:creationId xmlns:a16="http://schemas.microsoft.com/office/drawing/2014/main" id="{2A03FC3C-750F-0055-1A8E-CB2B179D34B6}"/>
              </a:ext>
            </a:extLst>
          </p:cNvPr>
          <p:cNvCxnSpPr>
            <a:cxnSpLocks/>
            <a:stCxn id="80" idx="2"/>
            <a:endCxn id="79" idx="0"/>
          </p:cNvCxnSpPr>
          <p:nvPr/>
        </p:nvCxnSpPr>
        <p:spPr>
          <a:xfrm>
            <a:off x="5371020" y="3850840"/>
            <a:ext cx="0" cy="129089"/>
          </a:xfrm>
          <a:prstGeom prst="straightConnector1">
            <a:avLst/>
          </a:prstGeom>
          <a:ln w="12700" cap="rnd">
            <a:solidFill>
              <a:schemeClr val="tx2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Elbow Connector 26">
            <a:extLst>
              <a:ext uri="{FF2B5EF4-FFF2-40B4-BE49-F238E27FC236}">
                <a16:creationId xmlns:a16="http://schemas.microsoft.com/office/drawing/2014/main" id="{3898CF4B-5B73-19CF-CA69-E167332591F7}"/>
              </a:ext>
            </a:extLst>
          </p:cNvPr>
          <p:cNvCxnSpPr>
            <a:cxnSpLocks/>
            <a:stCxn id="79" idx="2"/>
            <a:endCxn id="81" idx="0"/>
          </p:cNvCxnSpPr>
          <p:nvPr/>
        </p:nvCxnSpPr>
        <p:spPr>
          <a:xfrm>
            <a:off x="5371020" y="4589448"/>
            <a:ext cx="0" cy="175053"/>
          </a:xfrm>
          <a:prstGeom prst="straightConnector1">
            <a:avLst/>
          </a:prstGeom>
          <a:ln w="12700" cap="rnd">
            <a:solidFill>
              <a:schemeClr val="tx2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26">
            <a:extLst>
              <a:ext uri="{FF2B5EF4-FFF2-40B4-BE49-F238E27FC236}">
                <a16:creationId xmlns:a16="http://schemas.microsoft.com/office/drawing/2014/main" id="{DBAD3028-19D9-F221-F294-7DCCECD6D033}"/>
              </a:ext>
            </a:extLst>
          </p:cNvPr>
          <p:cNvCxnSpPr>
            <a:cxnSpLocks/>
            <a:stCxn id="78" idx="0"/>
            <a:endCxn id="77" idx="2"/>
          </p:cNvCxnSpPr>
          <p:nvPr/>
        </p:nvCxnSpPr>
        <p:spPr>
          <a:xfrm flipV="1">
            <a:off x="2611643" y="4567163"/>
            <a:ext cx="0" cy="152768"/>
          </a:xfrm>
          <a:prstGeom prst="straightConnector1">
            <a:avLst/>
          </a:prstGeom>
          <a:ln w="12700" cap="rnd">
            <a:solidFill>
              <a:schemeClr val="tx2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Elbow Connector 26">
            <a:extLst>
              <a:ext uri="{FF2B5EF4-FFF2-40B4-BE49-F238E27FC236}">
                <a16:creationId xmlns:a16="http://schemas.microsoft.com/office/drawing/2014/main" id="{4517822E-D61F-7D70-9F3A-AF5F06639D66}"/>
              </a:ext>
            </a:extLst>
          </p:cNvPr>
          <p:cNvCxnSpPr>
            <a:cxnSpLocks/>
            <a:stCxn id="77" idx="0"/>
            <a:endCxn id="76" idx="2"/>
          </p:cNvCxnSpPr>
          <p:nvPr/>
        </p:nvCxnSpPr>
        <p:spPr>
          <a:xfrm flipV="1">
            <a:off x="2611643" y="3852098"/>
            <a:ext cx="6348" cy="111898"/>
          </a:xfrm>
          <a:prstGeom prst="straightConnector1">
            <a:avLst/>
          </a:prstGeom>
          <a:ln w="12700" cap="rnd">
            <a:solidFill>
              <a:schemeClr val="tx2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Elbow Connector 26">
            <a:extLst>
              <a:ext uri="{FF2B5EF4-FFF2-40B4-BE49-F238E27FC236}">
                <a16:creationId xmlns:a16="http://schemas.microsoft.com/office/drawing/2014/main" id="{ADED59C1-75BE-7744-B5C5-C22E911A9564}"/>
              </a:ext>
            </a:extLst>
          </p:cNvPr>
          <p:cNvCxnSpPr>
            <a:cxnSpLocks/>
            <a:stCxn id="103" idx="3"/>
            <a:endCxn id="104" idx="1"/>
          </p:cNvCxnSpPr>
          <p:nvPr/>
        </p:nvCxnSpPr>
        <p:spPr>
          <a:xfrm>
            <a:off x="3863545" y="2616080"/>
            <a:ext cx="161085" cy="0"/>
          </a:xfrm>
          <a:prstGeom prst="straightConnector1">
            <a:avLst/>
          </a:prstGeom>
          <a:ln w="12700" cap="rnd">
            <a:solidFill>
              <a:schemeClr val="tx2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Elbow Connector 26">
            <a:extLst>
              <a:ext uri="{FF2B5EF4-FFF2-40B4-BE49-F238E27FC236}">
                <a16:creationId xmlns:a16="http://schemas.microsoft.com/office/drawing/2014/main" id="{E5CD37BE-3D12-5CD0-A081-8D9C6ECF27C1}"/>
              </a:ext>
            </a:extLst>
          </p:cNvPr>
          <p:cNvCxnSpPr>
            <a:cxnSpLocks/>
            <a:stCxn id="102" idx="1"/>
            <a:endCxn id="101" idx="3"/>
          </p:cNvCxnSpPr>
          <p:nvPr/>
        </p:nvCxnSpPr>
        <p:spPr>
          <a:xfrm flipH="1">
            <a:off x="3863545" y="6011915"/>
            <a:ext cx="161085" cy="0"/>
          </a:xfrm>
          <a:prstGeom prst="straightConnector1">
            <a:avLst/>
          </a:prstGeom>
          <a:ln w="12700" cap="rnd">
            <a:solidFill>
              <a:schemeClr val="tx2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C93008C7-3037-410D-4127-3EFCE098C200}"/>
              </a:ext>
            </a:extLst>
          </p:cNvPr>
          <p:cNvSpPr txBox="1"/>
          <p:nvPr/>
        </p:nvSpPr>
        <p:spPr>
          <a:xfrm>
            <a:off x="935419" y="2438478"/>
            <a:ext cx="775853" cy="180049"/>
          </a:xfrm>
          <a:prstGeom prst="rect">
            <a:avLst/>
          </a:prstGeom>
        </p:spPr>
        <p:txBody>
          <a:bodyPr wrap="none" lIns="0" tIns="0" rIns="0" bIns="0" numCol="1" spcCol="914400" rtlCol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81C34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272827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Test Purpose</a:t>
            </a:r>
          </a:p>
        </p:txBody>
      </p:sp>
      <p:sp>
        <p:nvSpPr>
          <p:cNvPr id="100" name="Right Arrow 99">
            <a:extLst>
              <a:ext uri="{FF2B5EF4-FFF2-40B4-BE49-F238E27FC236}">
                <a16:creationId xmlns:a16="http://schemas.microsoft.com/office/drawing/2014/main" id="{505ECC84-3504-25F4-BE17-D24523108139}"/>
              </a:ext>
            </a:extLst>
          </p:cNvPr>
          <p:cNvSpPr/>
          <p:nvPr/>
        </p:nvSpPr>
        <p:spPr>
          <a:xfrm>
            <a:off x="1814794" y="2453359"/>
            <a:ext cx="705609" cy="150288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65BC41"/>
              </a:solidFill>
              <a:effectLst/>
              <a:uLnTx/>
              <a:uFillTx/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1946CD8-0EF1-10EA-D75E-A813E7266EE2}"/>
              </a:ext>
            </a:extLst>
          </p:cNvPr>
          <p:cNvSpPr txBox="1"/>
          <p:nvPr/>
        </p:nvSpPr>
        <p:spPr>
          <a:xfrm>
            <a:off x="9713894" y="2494915"/>
            <a:ext cx="1009892" cy="342081"/>
          </a:xfrm>
          <a:prstGeom prst="rect">
            <a:avLst/>
          </a:prstGeom>
        </p:spPr>
        <p:txBody>
          <a:bodyPr wrap="none" lIns="0" tIns="0" rIns="0" bIns="0" numCol="1" spcCol="91440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81C342"/>
              </a:buClr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Write items to the</a:t>
            </a:r>
            <a:b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Test Specifications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6E1C70E9-0BCE-0297-19E8-695871BBC290}"/>
              </a:ext>
            </a:extLst>
          </p:cNvPr>
          <p:cNvSpPr/>
          <p:nvPr/>
        </p:nvSpPr>
        <p:spPr>
          <a:xfrm>
            <a:off x="1911299" y="3235715"/>
            <a:ext cx="1413384" cy="616383"/>
          </a:xfrm>
          <a:prstGeom prst="roundRect">
            <a:avLst/>
          </a:prstGeom>
          <a:solidFill>
            <a:schemeClr val="tx1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Item Bank</a:t>
            </a:r>
            <a:b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Updates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787609C3-0B53-8EA1-76A7-2417782D406E}"/>
              </a:ext>
            </a:extLst>
          </p:cNvPr>
          <p:cNvSpPr/>
          <p:nvPr/>
        </p:nvSpPr>
        <p:spPr>
          <a:xfrm>
            <a:off x="1904951" y="3963996"/>
            <a:ext cx="1413384" cy="603167"/>
          </a:xfrm>
          <a:prstGeom prst="roundRect">
            <a:avLst/>
          </a:prstGeom>
          <a:solidFill>
            <a:schemeClr val="tx1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Ongoing Test Maintenance</a:t>
            </a:r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id="{71FA2613-5E06-D6A6-2823-4B7654B8B783}"/>
              </a:ext>
            </a:extLst>
          </p:cNvPr>
          <p:cNvSpPr/>
          <p:nvPr/>
        </p:nvSpPr>
        <p:spPr>
          <a:xfrm>
            <a:off x="1904951" y="4719931"/>
            <a:ext cx="1413384" cy="603168"/>
          </a:xfrm>
          <a:prstGeom prst="roundRect">
            <a:avLst/>
          </a:prstGeom>
          <a:solidFill>
            <a:schemeClr val="tx1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Scoring and Reporting</a:t>
            </a:r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id="{FB4B85A7-415D-3813-94B5-4B7C59C20D3A}"/>
              </a:ext>
            </a:extLst>
          </p:cNvPr>
          <p:cNvSpPr/>
          <p:nvPr/>
        </p:nvSpPr>
        <p:spPr>
          <a:xfrm>
            <a:off x="4664328" y="3979929"/>
            <a:ext cx="1413384" cy="609519"/>
          </a:xfrm>
          <a:prstGeom prst="roundRect">
            <a:avLst/>
          </a:prstGeom>
          <a:solidFill>
            <a:schemeClr val="tx1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Form Assembly &amp; Review</a:t>
            </a:r>
          </a:p>
        </p:txBody>
      </p: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id="{5456C902-E634-6FBA-F2E4-EF70AEDA4525}"/>
              </a:ext>
            </a:extLst>
          </p:cNvPr>
          <p:cNvSpPr/>
          <p:nvPr/>
        </p:nvSpPr>
        <p:spPr>
          <a:xfrm>
            <a:off x="4664328" y="3234457"/>
            <a:ext cx="1413384" cy="616383"/>
          </a:xfrm>
          <a:prstGeom prst="roundRect">
            <a:avLst/>
          </a:prstGeom>
          <a:solidFill>
            <a:schemeClr val="tx1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Item</a:t>
            </a:r>
            <a:b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Development &amp; Review</a:t>
            </a:r>
          </a:p>
        </p:txBody>
      </p:sp>
      <p:sp>
        <p:nvSpPr>
          <p:cNvPr id="81" name="Rounded Rectangle 80">
            <a:extLst>
              <a:ext uri="{FF2B5EF4-FFF2-40B4-BE49-F238E27FC236}">
                <a16:creationId xmlns:a16="http://schemas.microsoft.com/office/drawing/2014/main" id="{874410AD-7770-A6D1-8CD5-19A17A578CAF}"/>
              </a:ext>
            </a:extLst>
          </p:cNvPr>
          <p:cNvSpPr/>
          <p:nvPr/>
        </p:nvSpPr>
        <p:spPr>
          <a:xfrm>
            <a:off x="4664328" y="4764501"/>
            <a:ext cx="1413384" cy="609519"/>
          </a:xfrm>
          <a:prstGeom prst="roundRect">
            <a:avLst/>
          </a:prstGeom>
          <a:solidFill>
            <a:schemeClr val="tx1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Test Administration</a:t>
            </a:r>
          </a:p>
        </p:txBody>
      </p:sp>
      <p:sp>
        <p:nvSpPr>
          <p:cNvPr id="101" name="Rounded Rectangle 100">
            <a:extLst>
              <a:ext uri="{FF2B5EF4-FFF2-40B4-BE49-F238E27FC236}">
                <a16:creationId xmlns:a16="http://schemas.microsoft.com/office/drawing/2014/main" id="{0B5B4453-BA08-6FAF-731A-F50A6031136B}"/>
              </a:ext>
            </a:extLst>
          </p:cNvPr>
          <p:cNvSpPr/>
          <p:nvPr/>
        </p:nvSpPr>
        <p:spPr>
          <a:xfrm>
            <a:off x="2544649" y="5696726"/>
            <a:ext cx="1318896" cy="630378"/>
          </a:xfrm>
          <a:prstGeom prst="roundRect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Final Cut Determination</a:t>
            </a:r>
          </a:p>
        </p:txBody>
      </p:sp>
      <p:sp>
        <p:nvSpPr>
          <p:cNvPr id="102" name="Rounded Rectangle 101">
            <a:extLst>
              <a:ext uri="{FF2B5EF4-FFF2-40B4-BE49-F238E27FC236}">
                <a16:creationId xmlns:a16="http://schemas.microsoft.com/office/drawing/2014/main" id="{881C17C8-CD7F-6A99-4125-FFD997719B68}"/>
              </a:ext>
            </a:extLst>
          </p:cNvPr>
          <p:cNvSpPr/>
          <p:nvPr/>
        </p:nvSpPr>
        <p:spPr>
          <a:xfrm>
            <a:off x="4024630" y="5696726"/>
            <a:ext cx="1318896" cy="630378"/>
          </a:xfrm>
          <a:prstGeom prst="roundRect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Standard Setting</a:t>
            </a:r>
          </a:p>
        </p:txBody>
      </p:sp>
      <p:sp>
        <p:nvSpPr>
          <p:cNvPr id="103" name="Rounded Rectangle 102">
            <a:extLst>
              <a:ext uri="{FF2B5EF4-FFF2-40B4-BE49-F238E27FC236}">
                <a16:creationId xmlns:a16="http://schemas.microsoft.com/office/drawing/2014/main" id="{3FB766B3-A177-4677-89C0-70B32AD9459D}"/>
              </a:ext>
            </a:extLst>
          </p:cNvPr>
          <p:cNvSpPr/>
          <p:nvPr/>
        </p:nvSpPr>
        <p:spPr>
          <a:xfrm>
            <a:off x="2544649" y="2281215"/>
            <a:ext cx="1318896" cy="669730"/>
          </a:xfrm>
          <a:prstGeom prst="roundRect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Job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Analysis</a:t>
            </a:r>
          </a:p>
        </p:txBody>
      </p:sp>
      <p:sp>
        <p:nvSpPr>
          <p:cNvPr id="104" name="Rounded Rectangle 103">
            <a:extLst>
              <a:ext uri="{FF2B5EF4-FFF2-40B4-BE49-F238E27FC236}">
                <a16:creationId xmlns:a16="http://schemas.microsoft.com/office/drawing/2014/main" id="{B7AD5173-DDC2-7912-42E8-EC4E84E47264}"/>
              </a:ext>
            </a:extLst>
          </p:cNvPr>
          <p:cNvSpPr/>
          <p:nvPr/>
        </p:nvSpPr>
        <p:spPr>
          <a:xfrm>
            <a:off x="4024630" y="2281215"/>
            <a:ext cx="1318896" cy="669730"/>
          </a:xfrm>
          <a:prstGeom prst="roundRect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Test</a:t>
            </a:r>
            <a:b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Specification</a:t>
            </a:r>
          </a:p>
        </p:txBody>
      </p:sp>
      <p:cxnSp>
        <p:nvCxnSpPr>
          <p:cNvPr id="95" name="Elbow Connector 94">
            <a:extLst>
              <a:ext uri="{FF2B5EF4-FFF2-40B4-BE49-F238E27FC236}">
                <a16:creationId xmlns:a16="http://schemas.microsoft.com/office/drawing/2014/main" id="{5F9A64A3-0E18-5D57-4D52-42D746080774}"/>
              </a:ext>
            </a:extLst>
          </p:cNvPr>
          <p:cNvCxnSpPr>
            <a:cxnSpLocks/>
          </p:cNvCxnSpPr>
          <p:nvPr/>
        </p:nvCxnSpPr>
        <p:spPr>
          <a:xfrm rot="5400000">
            <a:off x="5131007" y="5618099"/>
            <a:ext cx="721406" cy="315008"/>
          </a:xfrm>
          <a:prstGeom prst="bentConnector2">
            <a:avLst/>
          </a:prstGeom>
          <a:ln w="12700" cap="rnd">
            <a:solidFill>
              <a:schemeClr val="tx2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Elbow Connector 95">
            <a:extLst>
              <a:ext uri="{FF2B5EF4-FFF2-40B4-BE49-F238E27FC236}">
                <a16:creationId xmlns:a16="http://schemas.microsoft.com/office/drawing/2014/main" id="{1DFB59FE-6027-3051-5FE5-478A01471955}"/>
              </a:ext>
            </a:extLst>
          </p:cNvPr>
          <p:cNvCxnSpPr>
            <a:cxnSpLocks/>
          </p:cNvCxnSpPr>
          <p:nvPr/>
        </p:nvCxnSpPr>
        <p:spPr>
          <a:xfrm rot="10800000">
            <a:off x="2218666" y="5332408"/>
            <a:ext cx="317522" cy="769150"/>
          </a:xfrm>
          <a:prstGeom prst="bentConnector2">
            <a:avLst/>
          </a:prstGeom>
          <a:ln w="12700" cap="rnd">
            <a:solidFill>
              <a:schemeClr val="tx2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Elbow Connector 96">
            <a:extLst>
              <a:ext uri="{FF2B5EF4-FFF2-40B4-BE49-F238E27FC236}">
                <a16:creationId xmlns:a16="http://schemas.microsoft.com/office/drawing/2014/main" id="{6F4178FD-3527-8807-3871-FE0D58B95708}"/>
              </a:ext>
            </a:extLst>
          </p:cNvPr>
          <p:cNvCxnSpPr>
            <a:cxnSpLocks/>
            <a:stCxn id="104" idx="3"/>
          </p:cNvCxnSpPr>
          <p:nvPr/>
        </p:nvCxnSpPr>
        <p:spPr>
          <a:xfrm>
            <a:off x="5343526" y="2616080"/>
            <a:ext cx="305688" cy="615926"/>
          </a:xfrm>
          <a:prstGeom prst="bentConnector2">
            <a:avLst/>
          </a:prstGeom>
          <a:ln w="12700" cap="rnd">
            <a:solidFill>
              <a:schemeClr val="tx2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Elbow Connector 97">
            <a:extLst>
              <a:ext uri="{FF2B5EF4-FFF2-40B4-BE49-F238E27FC236}">
                <a16:creationId xmlns:a16="http://schemas.microsoft.com/office/drawing/2014/main" id="{527F8E4C-D1E9-E9B2-CC67-46132217B4CC}"/>
              </a:ext>
            </a:extLst>
          </p:cNvPr>
          <p:cNvCxnSpPr>
            <a:cxnSpLocks/>
            <a:endCxn id="103" idx="1"/>
          </p:cNvCxnSpPr>
          <p:nvPr/>
        </p:nvCxnSpPr>
        <p:spPr>
          <a:xfrm rot="5400000" flipH="1" flipV="1">
            <a:off x="2012517" y="2835468"/>
            <a:ext cx="751519" cy="312745"/>
          </a:xfrm>
          <a:prstGeom prst="bentConnector2">
            <a:avLst/>
          </a:prstGeom>
          <a:ln w="12700" cap="rnd">
            <a:solidFill>
              <a:schemeClr val="tx2"/>
            </a:solidFill>
            <a:prstDash val="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A2DB856B-F3E6-F105-8154-34D659C0263A}"/>
              </a:ext>
            </a:extLst>
          </p:cNvPr>
          <p:cNvSpPr/>
          <p:nvPr/>
        </p:nvSpPr>
        <p:spPr>
          <a:xfrm>
            <a:off x="11277600" y="0"/>
            <a:ext cx="914400" cy="3657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20344C"/>
              </a:solidFill>
              <a:effectLst/>
              <a:uLnTx/>
              <a:uFillTx/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62584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F8F1B3-F177-1D07-C301-529837F2EB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2024 SAIM Certification Volunteers</a:t>
            </a:r>
          </a:p>
        </p:txBody>
      </p:sp>
      <p:graphicFrame>
        <p:nvGraphicFramePr>
          <p:cNvPr id="15" name="Content Placeholder 14">
            <a:extLst>
              <a:ext uri="{FF2B5EF4-FFF2-40B4-BE49-F238E27FC236}">
                <a16:creationId xmlns:a16="http://schemas.microsoft.com/office/drawing/2014/main" id="{D4C10766-274B-510E-C0A1-5152E8A0C6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7400058"/>
              </p:ext>
            </p:extLst>
          </p:nvPr>
        </p:nvGraphicFramePr>
        <p:xfrm>
          <a:off x="508000" y="1371600"/>
          <a:ext cx="10840722" cy="5079997"/>
        </p:xfrm>
        <a:graphic>
          <a:graphicData uri="http://schemas.openxmlformats.org/drawingml/2006/table">
            <a:tbl>
              <a:tblPr firstRow="1" firstCol="1" bandRow="1"/>
              <a:tblGrid>
                <a:gridCol w="3613574">
                  <a:extLst>
                    <a:ext uri="{9D8B030D-6E8A-4147-A177-3AD203B41FA5}">
                      <a16:colId xmlns:a16="http://schemas.microsoft.com/office/drawing/2014/main" val="1713603575"/>
                    </a:ext>
                  </a:extLst>
                </a:gridCol>
                <a:gridCol w="3613574">
                  <a:extLst>
                    <a:ext uri="{9D8B030D-6E8A-4147-A177-3AD203B41FA5}">
                      <a16:colId xmlns:a16="http://schemas.microsoft.com/office/drawing/2014/main" val="3083750716"/>
                    </a:ext>
                  </a:extLst>
                </a:gridCol>
                <a:gridCol w="3613574">
                  <a:extLst>
                    <a:ext uri="{9D8B030D-6E8A-4147-A177-3AD203B41FA5}">
                      <a16:colId xmlns:a16="http://schemas.microsoft.com/office/drawing/2014/main" val="1635779553"/>
                    </a:ext>
                  </a:extLst>
                </a:gridCol>
              </a:tblGrid>
              <a:tr h="3907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Kathleen Aicher</a:t>
                      </a:r>
                      <a:endParaRPr lang="en-US" sz="2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Sara Ford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Jessica Larson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0508982"/>
                  </a:ext>
                </a:extLst>
              </a:tr>
              <a:tr h="3907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Katie Anderson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Kelly Gavin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Christina Marino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097525"/>
                  </a:ext>
                </a:extLst>
              </a:tr>
              <a:tr h="3907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Dawn Bachman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Kimberly Hammer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Stanley Marks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090733"/>
                  </a:ext>
                </a:extLst>
              </a:tr>
              <a:tr h="3907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Timothy Bolton</a:t>
                      </a:r>
                      <a:endParaRPr lang="en-US" sz="2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Andrew Hanzlicek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Alexander Saver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8962001"/>
                  </a:ext>
                </a:extLst>
              </a:tr>
              <a:tr h="3907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Andrew Bugbee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Ashley Hartley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Sallianne Schlacks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5220261"/>
                  </a:ext>
                </a:extLst>
              </a:tr>
              <a:tr h="3907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Christopher Byers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Kristin Heft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Elizabeth Schooley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5680649"/>
                  </a:ext>
                </a:extLst>
              </a:tr>
              <a:tr h="3907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Shaun Calleja 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Aaron Herndon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Elizabeth Settles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0838114"/>
                  </a:ext>
                </a:extLst>
              </a:tr>
              <a:tr h="3907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Adrienne Cheney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Johanna Heseltine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Teresa Seyfert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0822549"/>
                  </a:ext>
                </a:extLst>
              </a:tr>
              <a:tr h="3907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Andreanne Cleroux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Brisa Hsieh</a:t>
                      </a:r>
                      <a:endParaRPr lang="en-US" sz="2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Elisabeth Snead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6500541"/>
                  </a:ext>
                </a:extLst>
              </a:tr>
              <a:tr h="3907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Forrest Cummings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Albert Jergens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Mary Thompson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4565699"/>
                  </a:ext>
                </a:extLst>
              </a:tr>
              <a:tr h="3907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Benoît Cuq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Matthew Krecic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Abigail Thomson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1234733"/>
                  </a:ext>
                </a:extLst>
              </a:tr>
              <a:tr h="3907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Amy DeClue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Lauren Lacorcia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Joshua Walker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0802005"/>
                  </a:ext>
                </a:extLst>
              </a:tr>
              <a:tr h="3907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Stuart Walton</a:t>
                      </a:r>
                      <a:endParaRPr lang="en-US" sz="2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4854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8031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D2CEA08-EC71-60C7-2F50-3CF368E180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70A794-4FF3-5041-FE49-3A14DCB676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7035" y="223262"/>
            <a:ext cx="9360202" cy="75384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2023 - 2024 Exams</a:t>
            </a:r>
          </a:p>
          <a:p>
            <a:r>
              <a:rPr lang="en-US" sz="2900" dirty="0"/>
              <a:t>Format, Structure and Duration</a:t>
            </a: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72F8650-15C4-C911-0B0D-08B5706FE9C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84633961"/>
              </p:ext>
            </p:extLst>
          </p:nvPr>
        </p:nvGraphicFramePr>
        <p:xfrm>
          <a:off x="86264" y="1127346"/>
          <a:ext cx="12053182" cy="511576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756134">
                  <a:extLst>
                    <a:ext uri="{9D8B030D-6E8A-4147-A177-3AD203B41FA5}">
                      <a16:colId xmlns:a16="http://schemas.microsoft.com/office/drawing/2014/main" val="1788086661"/>
                    </a:ext>
                  </a:extLst>
                </a:gridCol>
                <a:gridCol w="3947959">
                  <a:extLst>
                    <a:ext uri="{9D8B030D-6E8A-4147-A177-3AD203B41FA5}">
                      <a16:colId xmlns:a16="http://schemas.microsoft.com/office/drawing/2014/main" val="4235880087"/>
                    </a:ext>
                  </a:extLst>
                </a:gridCol>
                <a:gridCol w="4349089">
                  <a:extLst>
                    <a:ext uri="{9D8B030D-6E8A-4147-A177-3AD203B41FA5}">
                      <a16:colId xmlns:a16="http://schemas.microsoft.com/office/drawing/2014/main" val="2823218393"/>
                    </a:ext>
                  </a:extLst>
                </a:gridCol>
              </a:tblGrid>
              <a:tr h="368411">
                <a:tc>
                  <a:txBody>
                    <a:bodyPr/>
                    <a:lstStyle/>
                    <a:p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133693"/>
                  </a:ext>
                </a:extLst>
              </a:tr>
              <a:tr h="1117916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Sections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Four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SWRIT – Written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MedLit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Medical Literature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KNPS – Knowledge and Problem Solving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PM – Patient Management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1075526"/>
                  </a:ext>
                </a:extLst>
              </a:tr>
              <a:tr h="283393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Conjunctive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Compensatory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41215"/>
                  </a:ext>
                </a:extLst>
              </a:tr>
              <a:tr h="878518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 Type(s)</a:t>
                      </a:r>
                    </a:p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Percentage of each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Three sections 100% Machine Scorable (MCQ)</a:t>
                      </a:r>
                    </a:p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 section (SWRIT) contained Machine Scorable and Hand Graded items (“Open Response”)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Machine Scorable = MCQ, Drag and Drop, </a:t>
                      </a:r>
                    </a:p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Select From a List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526525"/>
                  </a:ext>
                </a:extLst>
              </a:tr>
              <a:tr h="689917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Points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750 total</a:t>
                      </a:r>
                    </a:p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(500 for SWRIT, 100 for </a:t>
                      </a: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MedLit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75 each for KNPS and PM)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023885"/>
                  </a:ext>
                </a:extLst>
              </a:tr>
              <a:tr h="689917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Questions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275 (5 “Essays” in SWRIT, each with 5 multi-part questions; 100 for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MedLIt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75 each for KNPS and PM)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759160"/>
                  </a:ext>
                </a:extLst>
              </a:tr>
              <a:tr h="848567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Each section 4 hours in duration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7.25 hours plus an embedded, optional 30-minute break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61074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8FDE89E-D726-AE01-7D75-D0179DAE7CE4}"/>
              </a:ext>
            </a:extLst>
          </p:cNvPr>
          <p:cNvSpPr txBox="1"/>
          <p:nvPr/>
        </p:nvSpPr>
        <p:spPr>
          <a:xfrm>
            <a:off x="52554" y="5916303"/>
            <a:ext cx="117272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Conjunctive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: Requires candidates to meet performance standards (cut scores) for each exam section to pass the exam; can retake individual sections that were not passed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Compensatory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Requires candidates to meet one performance standard (cut score) across an entire exam; must retake entire exam if don’t pass </a:t>
            </a:r>
          </a:p>
        </p:txBody>
      </p:sp>
    </p:spTree>
    <p:extLst>
      <p:ext uri="{BB962C8B-B14F-4D97-AF65-F5344CB8AC3E}">
        <p14:creationId xmlns:p14="http://schemas.microsoft.com/office/powerpoint/2010/main" val="4137989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16D12E-1C21-3F78-DDF7-995FF8B036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SAIM Pass Rate 2019 - 2024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AF18680D-0199-D465-8D64-0527A2F304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8083982"/>
              </p:ext>
            </p:extLst>
          </p:nvPr>
        </p:nvGraphicFramePr>
        <p:xfrm>
          <a:off x="838200" y="2458199"/>
          <a:ext cx="10515603" cy="19253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502229">
                  <a:extLst>
                    <a:ext uri="{9D8B030D-6E8A-4147-A177-3AD203B41FA5}">
                      <a16:colId xmlns:a16="http://schemas.microsoft.com/office/drawing/2014/main" val="3949441721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588306399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2672503676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3909667381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3997738934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2229124489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7565855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endParaRPr lang="en-US" sz="2000" b="1" spc="-2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endParaRPr lang="en-US" sz="2000" b="1" spc="-2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b="1" spc="-2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endParaRPr lang="en-US" sz="2000" b="1" spc="-2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b="1" spc="-2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endParaRPr lang="en-US" sz="2000" b="1" spc="-2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b="1" spc="-2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endParaRPr lang="en-US" sz="2000" b="1" spc="-2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b="1" spc="-2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endParaRPr lang="en-US" sz="2000" b="1" spc="-2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b="1" spc="-2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endParaRPr lang="en-US" sz="2000" b="1" spc="-2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b="1" spc="-2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22014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82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66</a:t>
                      </a:r>
                      <a:endParaRPr lang="en-US" sz="2000" spc="-5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81</a:t>
                      </a:r>
                      <a:endParaRPr lang="en-US" sz="2000" spc="-1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en-US" sz="2000" spc="-2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spc="-25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NA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spc="-1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43336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89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69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85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81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16313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Retakes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3279142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29D6F2F-7773-3911-83B2-40AB0882D307}"/>
              </a:ext>
            </a:extLst>
          </p:cNvPr>
          <p:cNvSpPr txBox="1"/>
          <p:nvPr/>
        </p:nvSpPr>
        <p:spPr>
          <a:xfrm>
            <a:off x="2472906" y="1544128"/>
            <a:ext cx="7246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Pass Rate History in %</a:t>
            </a:r>
          </a:p>
        </p:txBody>
      </p:sp>
    </p:spTree>
    <p:extLst>
      <p:ext uri="{BB962C8B-B14F-4D97-AF65-F5344CB8AC3E}">
        <p14:creationId xmlns:p14="http://schemas.microsoft.com/office/powerpoint/2010/main" val="864942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1A1B4-6DD8-3774-6DBC-DC8BBC3AF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33D18C5-0F4A-F9BD-DE97-97E4305C0C09}"/>
              </a:ext>
            </a:extLst>
          </p:cNvPr>
          <p:cNvGraphicFramePr>
            <a:graphicFrameLocks noGrp="1"/>
          </p:cNvGraphicFramePr>
          <p:nvPr/>
        </p:nvGraphicFramePr>
        <p:xfrm>
          <a:off x="926757" y="2166734"/>
          <a:ext cx="10379677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935">
                  <a:extLst>
                    <a:ext uri="{9D8B030D-6E8A-4147-A177-3AD203B41FA5}">
                      <a16:colId xmlns:a16="http://schemas.microsoft.com/office/drawing/2014/main" val="1242428588"/>
                    </a:ext>
                  </a:extLst>
                </a:gridCol>
                <a:gridCol w="1865870">
                  <a:extLst>
                    <a:ext uri="{9D8B030D-6E8A-4147-A177-3AD203B41FA5}">
                      <a16:colId xmlns:a16="http://schemas.microsoft.com/office/drawing/2014/main" val="3717780257"/>
                    </a:ext>
                  </a:extLst>
                </a:gridCol>
                <a:gridCol w="1742303">
                  <a:extLst>
                    <a:ext uri="{9D8B030D-6E8A-4147-A177-3AD203B41FA5}">
                      <a16:colId xmlns:a16="http://schemas.microsoft.com/office/drawing/2014/main" val="486001749"/>
                    </a:ext>
                  </a:extLst>
                </a:gridCol>
                <a:gridCol w="1507524">
                  <a:extLst>
                    <a:ext uri="{9D8B030D-6E8A-4147-A177-3AD203B41FA5}">
                      <a16:colId xmlns:a16="http://schemas.microsoft.com/office/drawing/2014/main" val="3548316930"/>
                    </a:ext>
                  </a:extLst>
                </a:gridCol>
                <a:gridCol w="1606379">
                  <a:extLst>
                    <a:ext uri="{9D8B030D-6E8A-4147-A177-3AD203B41FA5}">
                      <a16:colId xmlns:a16="http://schemas.microsoft.com/office/drawing/2014/main" val="91660400"/>
                    </a:ext>
                  </a:extLst>
                </a:gridCol>
                <a:gridCol w="1581666">
                  <a:extLst>
                    <a:ext uri="{9D8B030D-6E8A-4147-A177-3AD203B41FA5}">
                      <a16:colId xmlns:a16="http://schemas.microsoft.com/office/drawing/2014/main" val="3020756216"/>
                    </a:ext>
                  </a:extLst>
                </a:gridCol>
              </a:tblGrid>
              <a:tr h="1761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Very satisfied</a:t>
                      </a: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Satisfied</a:t>
                      </a: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Neutral</a:t>
                      </a: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Dissatisfied</a:t>
                      </a: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Very Dissatisfied</a:t>
                      </a: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624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Taking in 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8862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Scheduling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2730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Check in process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4308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Software platform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562310"/>
                  </a:ext>
                </a:extLst>
              </a:tr>
            </a:tbl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BBE3C8-EABC-6403-DA68-87D9040354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anchor="ctr">
            <a:normAutofit fontScale="70000" lnSpcReduction="20000"/>
          </a:bodyPr>
          <a:lstStyle/>
          <a:p>
            <a:r>
              <a:rPr lang="en-US" dirty="0"/>
              <a:t>SAIM Candidate Survey Results - Testing Centers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75315B-410E-24BB-F051-739D2CFE6C64}"/>
              </a:ext>
            </a:extLst>
          </p:cNvPr>
          <p:cNvSpPr txBox="1"/>
          <p:nvPr/>
        </p:nvSpPr>
        <p:spPr>
          <a:xfrm>
            <a:off x="1054292" y="5078598"/>
            <a:ext cx="4846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98 (77%) candidates tested in testing centers.</a:t>
            </a:r>
          </a:p>
          <a:p>
            <a:r>
              <a:rPr lang="en-US" dirty="0"/>
              <a:t>96  (98%) responded to survey.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8823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A79FB18-E502-42AB-B276-5462FBA5DB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509644"/>
              </p:ext>
            </p:extLst>
          </p:nvPr>
        </p:nvGraphicFramePr>
        <p:xfrm>
          <a:off x="926757" y="2166734"/>
          <a:ext cx="10379677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935">
                  <a:extLst>
                    <a:ext uri="{9D8B030D-6E8A-4147-A177-3AD203B41FA5}">
                      <a16:colId xmlns:a16="http://schemas.microsoft.com/office/drawing/2014/main" val="1242428588"/>
                    </a:ext>
                  </a:extLst>
                </a:gridCol>
                <a:gridCol w="1865870">
                  <a:extLst>
                    <a:ext uri="{9D8B030D-6E8A-4147-A177-3AD203B41FA5}">
                      <a16:colId xmlns:a16="http://schemas.microsoft.com/office/drawing/2014/main" val="3717780257"/>
                    </a:ext>
                  </a:extLst>
                </a:gridCol>
                <a:gridCol w="1742303">
                  <a:extLst>
                    <a:ext uri="{9D8B030D-6E8A-4147-A177-3AD203B41FA5}">
                      <a16:colId xmlns:a16="http://schemas.microsoft.com/office/drawing/2014/main" val="486001749"/>
                    </a:ext>
                  </a:extLst>
                </a:gridCol>
                <a:gridCol w="1507524">
                  <a:extLst>
                    <a:ext uri="{9D8B030D-6E8A-4147-A177-3AD203B41FA5}">
                      <a16:colId xmlns:a16="http://schemas.microsoft.com/office/drawing/2014/main" val="3548316930"/>
                    </a:ext>
                  </a:extLst>
                </a:gridCol>
                <a:gridCol w="1606379">
                  <a:extLst>
                    <a:ext uri="{9D8B030D-6E8A-4147-A177-3AD203B41FA5}">
                      <a16:colId xmlns:a16="http://schemas.microsoft.com/office/drawing/2014/main" val="91660400"/>
                    </a:ext>
                  </a:extLst>
                </a:gridCol>
                <a:gridCol w="1581666">
                  <a:extLst>
                    <a:ext uri="{9D8B030D-6E8A-4147-A177-3AD203B41FA5}">
                      <a16:colId xmlns:a16="http://schemas.microsoft.com/office/drawing/2014/main" val="3020756216"/>
                    </a:ext>
                  </a:extLst>
                </a:gridCol>
              </a:tblGrid>
              <a:tr h="1761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Very satisfied</a:t>
                      </a: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Satisfied</a:t>
                      </a: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Neutral</a:t>
                      </a: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Dissatisfied</a:t>
                      </a: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Very Dissatisfied</a:t>
                      </a: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624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Taking remotely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8862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Scheduling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2730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Check in process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4308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Software platform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562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Very easy</a:t>
                      </a: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Easy</a:t>
                      </a: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Neutral</a:t>
                      </a: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Difficult</a:t>
                      </a: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Very Difficult</a:t>
                      </a: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679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Communicating with proctors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9054"/>
                  </a:ext>
                </a:extLst>
              </a:tr>
            </a:tbl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77AC353-2E0E-6EC3-21E5-29C463F027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anchor="ctr">
            <a:normAutofit fontScale="70000" lnSpcReduction="20000"/>
          </a:bodyPr>
          <a:lstStyle/>
          <a:p>
            <a:r>
              <a:rPr lang="en-US" dirty="0"/>
              <a:t>SAIM Candidate Survey Results – Remote Proctoring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DF373D-BE73-E480-9A48-90A30B408EC8}"/>
              </a:ext>
            </a:extLst>
          </p:cNvPr>
          <p:cNvSpPr txBox="1"/>
          <p:nvPr/>
        </p:nvSpPr>
        <p:spPr>
          <a:xfrm>
            <a:off x="1043432" y="5425440"/>
            <a:ext cx="4846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29 ( 23%) candidates tested remotely.</a:t>
            </a:r>
          </a:p>
          <a:p>
            <a:r>
              <a:rPr lang="en-US" dirty="0"/>
              <a:t> 27 ( 93%) responded to survey.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77878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012F12-1239-DE7A-EF23-EC36650BB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30620"/>
            <a:ext cx="10515600" cy="4501956"/>
          </a:xfrm>
        </p:spPr>
        <p:txBody>
          <a:bodyPr>
            <a:normAutofit/>
          </a:bodyPr>
          <a:lstStyle/>
          <a:p>
            <a:pPr marL="0" indent="0">
              <a:lnSpc>
                <a:spcPct val="220000"/>
              </a:lnSpc>
              <a:buNone/>
            </a:pPr>
            <a:r>
              <a:rPr lang="en-US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AiCVIM</a:t>
            </a:r>
            <a:r>
              <a:rPr lang="en-US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has requested 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use of our exam content to use to assess their candidates, </a:t>
            </a:r>
            <a:r>
              <a:rPr lang="en-US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</a:t>
            </a: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they don’t currently have the resources or infrastructure to develop an exam. </a:t>
            </a:r>
          </a:p>
          <a:p>
            <a:pPr marL="0" indent="0">
              <a:buNone/>
            </a:pPr>
            <a:endParaRPr lang="en-US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Why?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 support the worldwide growth of veterinary specialty medicine.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563" indent="-182563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How?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Through a limited license that protects confidentiality and the DACVIM trademark.</a:t>
            </a:r>
          </a:p>
          <a:p>
            <a:pPr marL="1169988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AiCVIM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residents would not be boarded by the ACVIM.</a:t>
            </a:r>
            <a:endParaRPr lang="en-US" sz="2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50E6DD-8C01-BFD4-B7D8-89E23395C1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Feedback on </a:t>
            </a:r>
            <a:r>
              <a:rPr lang="en-US" dirty="0" err="1"/>
              <a:t>AiCVIM</a:t>
            </a:r>
            <a:r>
              <a:rPr lang="en-US" dirty="0"/>
              <a:t> Proposal?</a:t>
            </a:r>
          </a:p>
        </p:txBody>
      </p:sp>
    </p:spTree>
    <p:extLst>
      <p:ext uri="{BB962C8B-B14F-4D97-AF65-F5344CB8AC3E}">
        <p14:creationId xmlns:p14="http://schemas.microsoft.com/office/powerpoint/2010/main" val="2167389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952</Words>
  <Application>Microsoft Office PowerPoint</Application>
  <PresentationFormat>Widescreen</PresentationFormat>
  <Paragraphs>244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Aptos</vt:lpstr>
      <vt:lpstr>Arial</vt:lpstr>
      <vt:lpstr>Arial Narrow</vt:lpstr>
      <vt:lpstr>Ebrima</vt:lpstr>
      <vt:lpstr>Nunito Sans Black</vt:lpstr>
      <vt:lpstr>Office Theme</vt:lpstr>
      <vt:lpstr>1_Office Theme</vt:lpstr>
      <vt:lpstr>Certification Town Hall SAIM Specialty</vt:lpstr>
      <vt:lpstr>Welcome &amp; Introductions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johnson</dc:creator>
  <cp:lastModifiedBy>Shannon Carter</cp:lastModifiedBy>
  <cp:revision>45</cp:revision>
  <dcterms:created xsi:type="dcterms:W3CDTF">2018-12-04T18:33:23Z</dcterms:created>
  <dcterms:modified xsi:type="dcterms:W3CDTF">2024-09-25T13:18:42Z</dcterms:modified>
</cp:coreProperties>
</file>