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FE5A62_2970DD48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2"/>
  </p:notesMasterIdLst>
  <p:sldIdLst>
    <p:sldId id="262" r:id="rId3"/>
    <p:sldId id="273" r:id="rId4"/>
    <p:sldId id="272" r:id="rId5"/>
    <p:sldId id="268" r:id="rId6"/>
    <p:sldId id="2147375716" r:id="rId7"/>
    <p:sldId id="265" r:id="rId8"/>
    <p:sldId id="2147375714" r:id="rId9"/>
    <p:sldId id="214737571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788"/>
    <a:srgbClr val="333333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8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omments/modernComment_7FFE5A62_2970DD4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C644358-8E68-4DF7-9927-A3DF529B6405}" authorId="{1653620E-9E2E-47F8-A06B-1DA8B03783A6}" status="resolved" created="2024-09-15T16:16:58.93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95262536" sldId="2147375714"/>
      <ac:spMk id="5" creationId="{87A3A402-C0D1-3FDC-8D6E-0FE10DFCFD58}"/>
    </ac:deMkLst>
    <p188:txBody>
      <a:bodyPr/>
      <a:lstStyle/>
      <a:p>
        <a:r>
          <a:rPr lang="en-US"/>
          <a:t>Can we include the number (%) of candidates who chose testing centers?  And the number of survey responses?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239F9-8F95-4D9B-A665-7E9C9FF49551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5BF02-B869-41A7-AE74-5DC3C6B28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9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u="sng" dirty="0"/>
              <a:t>Test Purpose</a:t>
            </a:r>
          </a:p>
          <a:p>
            <a:pPr algn="l"/>
            <a:r>
              <a:rPr lang="en-US" dirty="0"/>
              <a:t>1. Description of the population being certified.</a:t>
            </a:r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Purpose and requirements of the program 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The credential, designation, and/or mark issued to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certificants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l"/>
            <a:endParaRPr lang="en-US" u="sng" dirty="0"/>
          </a:p>
          <a:p>
            <a:pPr algn="l"/>
            <a:r>
              <a:rPr lang="en-US" u="sng" dirty="0"/>
              <a:t>Overall Model</a:t>
            </a:r>
          </a:p>
          <a:p>
            <a:pPr algn="l"/>
            <a:r>
              <a:rPr lang="en-US" sz="1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/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Test Specifications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The terms tend to be used interchangeably. 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Could be anything identified during post-exam review. E.g., cardiology has identified needs for improved video quality.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34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 Description of the population being certified.</a:t>
            </a:r>
            <a:endParaRPr lang="en-US" sz="10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2. Purpose and requirements of the program </a:t>
            </a:r>
          </a:p>
          <a:p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3. The credential, designation, and/or mark issued to </a:t>
            </a:r>
            <a:r>
              <a:rPr lang="en-US" sz="1000" b="0" i="0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certificants</a:t>
            </a:r>
            <a:r>
              <a:rPr lang="en-US" sz="1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Overall Model</a:t>
            </a:r>
          </a:p>
          <a:p>
            <a:pPr algn="l"/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0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Test Specifications</a:t>
            </a:r>
          </a:p>
          <a:p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terms tend to be used interchangeably. </a:t>
            </a:r>
          </a:p>
          <a:p>
            <a:pPr marL="0" indent="0">
              <a:buNone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2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b="0" i="0" u="sng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Could be anything identified during post-exam review.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5BF02-B869-41A7-AE74-5DC3C6B2822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82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5BF02-B869-41A7-AE74-5DC3C6B2822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43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874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57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2640480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708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9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70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E5A62_2970DD4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chiang.jcf@gmail.com?subject=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Nutrition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Exams</a:t>
            </a:r>
          </a:p>
          <a:p>
            <a:r>
              <a:rPr lang="en-US" sz="2900" dirty="0"/>
              <a:t>Format</a:t>
            </a:r>
            <a:r>
              <a:rPr lang="en-US" sz="2900"/>
              <a:t>, Structure and Duration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06173734"/>
              </p:ext>
            </p:extLst>
          </p:nvPr>
        </p:nvGraphicFramePr>
        <p:xfrm>
          <a:off x="443059" y="1251101"/>
          <a:ext cx="11197611" cy="378816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25970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4459975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4011666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425206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Machine Scorable = 90%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Open Response = 10%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Machine Scorable = 83%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ptos" panose="020B0004020202020204" pitchFamily="34" charset="0"/>
                          <a:cs typeface="Arial" panose="020B0604020202020204" pitchFamily="34" charset="0"/>
                        </a:rPr>
                        <a:t>Open Response = 17%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 (400 kept)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 MQC</a:t>
                      </a:r>
                    </a:p>
                    <a:p>
                      <a:pPr 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Cases / 23 questions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MCQ</a:t>
                      </a:r>
                    </a:p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Cases / 21 questions (2 cases kept)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Principles of Nutrition – 4 hours</a:t>
                      </a:r>
                    </a:p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Practical and Clinical Nutrition – 4 hours</a:t>
                      </a:r>
                    </a:p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Clinical Cases Management – 4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– 4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Clinical Cases – 4 hours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6696CC3-FCE9-7E09-45B6-F63673769C0A}"/>
              </a:ext>
            </a:extLst>
          </p:cNvPr>
          <p:cNvSpPr txBox="1"/>
          <p:nvPr/>
        </p:nvSpPr>
        <p:spPr>
          <a:xfrm>
            <a:off x="443060" y="5313266"/>
            <a:ext cx="1139700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Nutrition Pass Rate 2022 - 2024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65378959-3C22-8376-F1F2-2E9F2A2283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16815"/>
              </p:ext>
            </p:extLst>
          </p:nvPr>
        </p:nvGraphicFramePr>
        <p:xfrm>
          <a:off x="1057835" y="2390961"/>
          <a:ext cx="9542932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85733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2385733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2385733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2385733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75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44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28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85215EF-9603-FAEC-8E38-E6A7D26C4C13}"/>
              </a:ext>
            </a:extLst>
          </p:cNvPr>
          <p:cNvSpPr txBox="1"/>
          <p:nvPr/>
        </p:nvSpPr>
        <p:spPr>
          <a:xfrm>
            <a:off x="2692540" y="1501461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 Rate History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E650B-1B23-84A6-B637-E1CFE8E6E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2968" y="6283065"/>
            <a:ext cx="2831856" cy="27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b="1" dirty="0">
                <a:effectLst/>
              </a:rPr>
              <a:t>Certification Council: 7 members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C997-A1FC-78E4-EAAD-3E1F54203B9B}"/>
              </a:ext>
            </a:extLst>
          </p:cNvPr>
          <p:cNvSpPr txBox="1"/>
          <p:nvPr/>
        </p:nvSpPr>
        <p:spPr>
          <a:xfrm>
            <a:off x="3950757" y="1291948"/>
            <a:ext cx="1932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JTA TF: 14 SMEs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E328B-0385-4593-654A-AB4066E69F00}"/>
              </a:ext>
            </a:extLst>
          </p:cNvPr>
          <p:cNvSpPr txBox="1"/>
          <p:nvPr/>
        </p:nvSpPr>
        <p:spPr>
          <a:xfrm>
            <a:off x="6091558" y="1291033"/>
            <a:ext cx="41838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Test Spec TF &amp; Assessment Design Group: 4 SMEs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F2533-F81A-9A9B-951F-21593171DAF9}"/>
              </a:ext>
            </a:extLst>
          </p:cNvPr>
          <p:cNvSpPr txBox="1"/>
          <p:nvPr/>
        </p:nvSpPr>
        <p:spPr>
          <a:xfrm>
            <a:off x="8330256" y="2724126"/>
            <a:ext cx="310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Crosswalk TF: 7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SMEs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Writers: 12 SMEs (per year)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Review Committee: 7 SMEs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2E3FC-96F0-ABD6-E17C-0FA22A0D5DB9}"/>
              </a:ext>
            </a:extLst>
          </p:cNvPr>
          <p:cNvSpPr txBox="1"/>
          <p:nvPr/>
        </p:nvSpPr>
        <p:spPr>
          <a:xfrm>
            <a:off x="8330256" y="3693623"/>
            <a:ext cx="3290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 Review Committee: 8 SMEs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F5D30-D8CF-A186-2FBE-1DDCCE85D6E0}"/>
              </a:ext>
            </a:extLst>
          </p:cNvPr>
          <p:cNvSpPr txBox="1"/>
          <p:nvPr/>
        </p:nvSpPr>
        <p:spPr>
          <a:xfrm>
            <a:off x="5703131" y="6274508"/>
            <a:ext cx="30504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Standard Setting Committee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10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027CFD-96C5-4017-A261-AC20A829E2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72149" y="1670557"/>
            <a:ext cx="6011311" cy="4434188"/>
            <a:chOff x="2172149" y="1670557"/>
            <a:chExt cx="6011311" cy="443418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EFAC0C2-643B-F0EA-E1B0-D372F2F2CE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07852" y="2610367"/>
              <a:ext cx="3083965" cy="262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cxnSp>
          <p:nvCxnSpPr>
            <p:cNvPr id="83" name="Elbow Connector 82">
              <a:extLst>
                <a:ext uri="{FF2B5EF4-FFF2-40B4-BE49-F238E27FC236}">
                  <a16:creationId xmlns:a16="http://schemas.microsoft.com/office/drawing/2014/main" id="{574E45F9-4DA0-5352-4736-4A171E8585F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 flipV="1">
              <a:off x="5839320" y="1174020"/>
              <a:ext cx="13919" cy="3091078"/>
            </a:xfrm>
            <a:prstGeom prst="bentConnector3">
              <a:avLst>
                <a:gd name="adj1" fmla="val 1800000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>
              <a:extLst>
                <a:ext uri="{FF2B5EF4-FFF2-40B4-BE49-F238E27FC236}">
                  <a16:creationId xmlns:a16="http://schemas.microsoft.com/office/drawing/2014/main" id="{020F8B7C-6DA5-D8CA-22DF-6083A9E312C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5810011" y="3490227"/>
              <a:ext cx="48848" cy="3091078"/>
            </a:xfrm>
            <a:prstGeom prst="bentConnector3">
              <a:avLst>
                <a:gd name="adj1" fmla="val -512901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26">
              <a:extLst>
                <a:ext uri="{FF2B5EF4-FFF2-40B4-BE49-F238E27FC236}">
                  <a16:creationId xmlns:a16="http://schemas.microsoft.com/office/drawing/2014/main" id="{2A03FC3C-750F-0055-1A8E-CB2B179D34B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80" idx="2"/>
              <a:endCxn id="79" idx="0"/>
            </p:cNvCxnSpPr>
            <p:nvPr/>
          </p:nvCxnSpPr>
          <p:spPr>
            <a:xfrm>
              <a:off x="7391817" y="3390825"/>
              <a:ext cx="0" cy="141478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26">
              <a:extLst>
                <a:ext uri="{FF2B5EF4-FFF2-40B4-BE49-F238E27FC236}">
                  <a16:creationId xmlns:a16="http://schemas.microsoft.com/office/drawing/2014/main" id="{3898CF4B-5B73-19CF-CA69-E167332591F7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9" idx="2"/>
              <a:endCxn id="81" idx="0"/>
            </p:cNvCxnSpPr>
            <p:nvPr/>
          </p:nvCxnSpPr>
          <p:spPr>
            <a:xfrm>
              <a:off x="7391817" y="4200320"/>
              <a:ext cx="0" cy="191853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26">
              <a:extLst>
                <a:ext uri="{FF2B5EF4-FFF2-40B4-BE49-F238E27FC236}">
                  <a16:creationId xmlns:a16="http://schemas.microsoft.com/office/drawing/2014/main" id="{DBAD3028-19D9-F221-F294-7DCCECD6D033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8" idx="0"/>
              <a:endCxn id="77" idx="2"/>
            </p:cNvCxnSpPr>
            <p:nvPr/>
          </p:nvCxnSpPr>
          <p:spPr>
            <a:xfrm flipV="1">
              <a:off x="4300739" y="4175896"/>
              <a:ext cx="0" cy="16743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26">
              <a:extLst>
                <a:ext uri="{FF2B5EF4-FFF2-40B4-BE49-F238E27FC236}">
                  <a16:creationId xmlns:a16="http://schemas.microsoft.com/office/drawing/2014/main" id="{4517822E-D61F-7D70-9F3A-AF5F06639D6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7" idx="0"/>
              <a:endCxn id="76" idx="2"/>
            </p:cNvCxnSpPr>
            <p:nvPr/>
          </p:nvCxnSpPr>
          <p:spPr>
            <a:xfrm flipV="1">
              <a:off x="4300739" y="3392203"/>
              <a:ext cx="7111" cy="122637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26">
              <a:extLst>
                <a:ext uri="{FF2B5EF4-FFF2-40B4-BE49-F238E27FC236}">
                  <a16:creationId xmlns:a16="http://schemas.microsoft.com/office/drawing/2014/main" id="{ADED59C1-75BE-7744-B5C5-C22E911A9564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3" idx="3"/>
              <a:endCxn id="104" idx="1"/>
            </p:cNvCxnSpPr>
            <p:nvPr/>
          </p:nvCxnSpPr>
          <p:spPr>
            <a:xfrm>
              <a:off x="5703131" y="2037560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26">
              <a:extLst>
                <a:ext uri="{FF2B5EF4-FFF2-40B4-BE49-F238E27FC236}">
                  <a16:creationId xmlns:a16="http://schemas.microsoft.com/office/drawing/2014/main" id="{E5CD37BE-3D12-5CD0-A081-8D9C6ECF27C1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2" idx="1"/>
              <a:endCxn id="101" idx="3"/>
            </p:cNvCxnSpPr>
            <p:nvPr/>
          </p:nvCxnSpPr>
          <p:spPr>
            <a:xfrm flipH="1">
              <a:off x="5703131" y="5759306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3008C7-3037-410D-4127-3EFCE098C2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2149" y="1818840"/>
              <a:ext cx="1119987" cy="245475"/>
            </a:xfrm>
            <a:prstGeom prst="rect">
              <a:avLst/>
            </a:prstGeom>
          </p:spPr>
          <p:txBody>
            <a:bodyPr wrap="none" lIns="0" tIns="0" rIns="0" bIns="0" numCol="1" spcCol="91440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1C34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72827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Purpose</a:t>
              </a:r>
            </a:p>
          </p:txBody>
        </p:sp>
        <p:sp>
          <p:nvSpPr>
            <p:cNvPr id="100" name="Right Arrow 99">
              <a:extLst>
                <a:ext uri="{FF2B5EF4-FFF2-40B4-BE49-F238E27FC236}">
                  <a16:creationId xmlns:a16="http://schemas.microsoft.com/office/drawing/2014/main" id="{505ECC84-3504-25F4-BE17-D245231081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8102" y="1859222"/>
              <a:ext cx="790429" cy="164712"/>
            </a:xfrm>
            <a:prstGeom prst="rightArrow">
              <a:avLst/>
            </a:prstGeom>
            <a:solidFill>
              <a:srgbClr val="C221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6E1C70E9-0BCE-0297-19E8-695871BBC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16208" y="2716664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 Bank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Updates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87609C3-0B53-8EA1-76A7-2417782D40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3514841"/>
              <a:ext cx="1583285" cy="661055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Ongoing Test Maintenance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71FA2613-5E06-D6A6-2823-4B7654B8B7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4343326"/>
              <a:ext cx="1583285" cy="661056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Scoring &amp; Reporting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B4B85A7-415D-3813-94B5-4B7C59C20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353230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Form Assembly &amp; Review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456C902-E634-6FBA-F2E4-EF70AEDA45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2715285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Development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&amp; Review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74410AD-7770-A6D1-8CD5-19A17A578C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439217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Administration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0B5B4453-BA08-6FAF-731A-F50A603113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Final Cut Determination</a:t>
              </a: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881C17C8-CD7F-6A99-4125-FFD997719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Standard Setting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3FB766B3-A177-4677-89C0-70B32AD945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Job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B7AD5173-DDC2-7912-42E8-EC4E84E47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Specification</a:t>
              </a:r>
            </a:p>
          </p:txBody>
        </p:sp>
        <p:cxnSp>
          <p:nvCxnSpPr>
            <p:cNvPr id="95" name="Elbow Connector 94">
              <a:extLst>
                <a:ext uri="{FF2B5EF4-FFF2-40B4-BE49-F238E27FC236}">
                  <a16:creationId xmlns:a16="http://schemas.microsoft.com/office/drawing/2014/main" id="{5F9A64A3-0E18-5D57-4D52-42D74608077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131694" y="5323877"/>
              <a:ext cx="790642" cy="352875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>
              <a:extLst>
                <a:ext uri="{FF2B5EF4-FFF2-40B4-BE49-F238E27FC236}">
                  <a16:creationId xmlns:a16="http://schemas.microsoft.com/office/drawing/2014/main" id="{1DFB59FE-6027-3051-5FE5-478A014719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10800000">
              <a:off x="3860523" y="5014584"/>
              <a:ext cx="355691" cy="842968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6F4178FD-3527-8807-3871-FE0D58B95708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4" idx="3"/>
            </p:cNvCxnSpPr>
            <p:nvPr/>
          </p:nvCxnSpPr>
          <p:spPr>
            <a:xfrm>
              <a:off x="7361018" y="2037560"/>
              <a:ext cx="342434" cy="675039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>
              <a:extLst>
                <a:ext uri="{FF2B5EF4-FFF2-40B4-BE49-F238E27FC236}">
                  <a16:creationId xmlns:a16="http://schemas.microsoft.com/office/drawing/2014/main" id="{527F8E4C-D1E9-E9B2-CC67-46132217B4CC}"/>
                </a:ext>
              </a:extLst>
            </p:cNvPr>
            <p:cNvCxnSpPr>
              <a:cxnSpLocks noGrp="1" noRot="1" noMove="1" noResize="1" noEditPoints="1" noAdjustHandles="1" noChangeArrowheads="1" noChangeShapeType="1"/>
              <a:endCxn id="103" idx="1"/>
            </p:cNvCxnSpPr>
            <p:nvPr/>
          </p:nvCxnSpPr>
          <p:spPr>
            <a:xfrm rot="5400000" flipH="1" flipV="1">
              <a:off x="3638700" y="2274214"/>
              <a:ext cx="823645" cy="350340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Graphic 20" descr="Arrow circle with solid fill">
              <a:extLst>
                <a:ext uri="{FF2B5EF4-FFF2-40B4-BE49-F238E27FC236}">
                  <a16:creationId xmlns:a16="http://schemas.microsoft.com/office/drawing/2014/main" id="{12CFD797-E1B7-6D9D-06A8-690800E09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426380" y="3411730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Single gear with solid fill">
              <a:extLst>
                <a:ext uri="{FF2B5EF4-FFF2-40B4-BE49-F238E27FC236}">
                  <a16:creationId xmlns:a16="http://schemas.microsoft.com/office/drawing/2014/main" id="{60F864F0-F18E-724A-5ADE-E73C47D313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65263" y="3613832"/>
              <a:ext cx="474235" cy="474235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209C70-2AC3-6B83-3328-4626BD52E4AF}"/>
              </a:ext>
            </a:extLst>
          </p:cNvPr>
          <p:cNvCxnSpPr>
            <a:cxnSpLocks/>
            <a:stCxn id="6" idx="2"/>
            <a:endCxn id="103" idx="0"/>
          </p:cNvCxnSpPr>
          <p:nvPr/>
        </p:nvCxnSpPr>
        <p:spPr>
          <a:xfrm>
            <a:off x="4917169" y="1568947"/>
            <a:ext cx="47243" cy="1016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58BC0A-3573-B3A9-E445-D6A4FDC724E5}"/>
              </a:ext>
            </a:extLst>
          </p:cNvPr>
          <p:cNvCxnSpPr>
            <a:cxnSpLocks/>
            <a:endCxn id="104" idx="0"/>
          </p:cNvCxnSpPr>
          <p:nvPr/>
        </p:nvCxnSpPr>
        <p:spPr>
          <a:xfrm flipH="1">
            <a:off x="6622300" y="1546265"/>
            <a:ext cx="146597" cy="1242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2ADA9C-2A29-B0E7-9C28-000DBDE9D07D}"/>
              </a:ext>
            </a:extLst>
          </p:cNvPr>
          <p:cNvCxnSpPr>
            <a:cxnSpLocks/>
            <a:stCxn id="80" idx="3"/>
            <a:endCxn id="9" idx="1"/>
          </p:cNvCxnSpPr>
          <p:nvPr/>
        </p:nvCxnSpPr>
        <p:spPr>
          <a:xfrm flipV="1">
            <a:off x="8183460" y="3047292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3055064-063D-E44D-C014-0F0ED2E1571E}"/>
              </a:ext>
            </a:extLst>
          </p:cNvPr>
          <p:cNvCxnSpPr>
            <a:cxnSpLocks/>
          </p:cNvCxnSpPr>
          <p:nvPr/>
        </p:nvCxnSpPr>
        <p:spPr>
          <a:xfrm flipV="1">
            <a:off x="8171815" y="3839605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189F41-3F5C-2350-DE8A-EE9D807E3D2B}"/>
              </a:ext>
            </a:extLst>
          </p:cNvPr>
          <p:cNvCxnSpPr>
            <a:cxnSpLocks/>
            <a:endCxn id="102" idx="2"/>
          </p:cNvCxnSpPr>
          <p:nvPr/>
        </p:nvCxnSpPr>
        <p:spPr>
          <a:xfrm flipH="1" flipV="1">
            <a:off x="6622300" y="6104745"/>
            <a:ext cx="42551" cy="1395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9BEDEA-F6E2-5237-4002-DC6F32DA1B0B}"/>
              </a:ext>
            </a:extLst>
          </p:cNvPr>
          <p:cNvCxnSpPr>
            <a:cxnSpLocks/>
          </p:cNvCxnSpPr>
          <p:nvPr/>
        </p:nvCxnSpPr>
        <p:spPr>
          <a:xfrm flipV="1">
            <a:off x="4801822" y="6107625"/>
            <a:ext cx="138968" cy="1452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0846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2024 Nutrition </a:t>
            </a:r>
            <a:r>
              <a:rPr lang="en-US" dirty="0"/>
              <a:t>Certification Volunteers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3F41014-ADC7-5C55-CBE9-7DD6BE8E0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623" y="1545906"/>
            <a:ext cx="11192435" cy="4702775"/>
          </a:xfrm>
        </p:spPr>
        <p:txBody>
          <a:bodyPr numCol="3" spcCol="182880">
            <a:normAutofit/>
          </a:bodyPr>
          <a:lstStyle/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Belen  Barragan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Maryanne Murphy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Siobhan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Bridglalsingh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Sally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Perea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Janelle  Campbell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Mike Robbins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Craig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Datz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Angela Rollins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Amy Farcas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Catherine Ruggiero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Lara Fossati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Korinn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Saker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Richard Hill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Renee Streeter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Tabitha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Hookey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Dan Su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Rachel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Kurzbard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Katie Tolbert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Patricia Lawler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Camille Torres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Kathryn Michel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Robert Van </a:t>
            </a:r>
            <a:r>
              <a:rPr lang="en-US" sz="24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Saun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Stewart Morgan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Sarah Wilson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  <a:p>
            <a:pPr marL="0" marR="0" indent="0" algn="l" rtl="0" eaLnBrk="1" fontAlgn="b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Susan Wynn</a:t>
            </a:r>
            <a:endParaRPr lang="en-US" sz="2000" b="0" i="0" u="none" strike="noStrike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940849"/>
              </p:ext>
            </p:extLst>
          </p:nvPr>
        </p:nvGraphicFramePr>
        <p:xfrm>
          <a:off x="814290" y="1834225"/>
          <a:ext cx="10379677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865870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4230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06379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58166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in center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511EF5F-E75A-962F-0760-E60FF28261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0000" lnSpcReduction="20000"/>
          </a:bodyPr>
          <a:lstStyle/>
          <a:p>
            <a:r>
              <a:rPr lang="en-US" dirty="0"/>
              <a:t>Nutrition Candidate Survey Results: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CA002-2DE6-2EC2-CF24-A1CC2A2D9F58}"/>
              </a:ext>
            </a:extLst>
          </p:cNvPr>
          <p:cNvSpPr txBox="1"/>
          <p:nvPr/>
        </p:nvSpPr>
        <p:spPr>
          <a:xfrm>
            <a:off x="1033272" y="5120640"/>
            <a:ext cx="4846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347ACD-FE60-30AC-9579-7FB4366E0B94}"/>
              </a:ext>
            </a:extLst>
          </p:cNvPr>
          <p:cNvSpPr txBox="1"/>
          <p:nvPr/>
        </p:nvSpPr>
        <p:spPr>
          <a:xfrm>
            <a:off x="1033271" y="4766218"/>
            <a:ext cx="5832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11 (100%) Candidates tested in testing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7 (64%) responded to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6253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7927"/>
            <a:ext cx="10515600" cy="168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Why? 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309DD5-7319-2459-9519-DF48E36178F0}"/>
              </a:ext>
            </a:extLst>
          </p:cNvPr>
          <p:cNvSpPr/>
          <p:nvPr/>
        </p:nvSpPr>
        <p:spPr>
          <a:xfrm>
            <a:off x="609600" y="1681843"/>
            <a:ext cx="10744200" cy="1736271"/>
          </a:xfrm>
          <a:prstGeom prst="round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</p:txBody>
      </p:sp>
    </p:spTree>
    <p:extLst>
      <p:ext uri="{BB962C8B-B14F-4D97-AF65-F5344CB8AC3E}">
        <p14:creationId xmlns:p14="http://schemas.microsoft.com/office/powerpoint/2010/main" val="1823929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Chih-Fan (Jeff) Chiang, DVM, MPVM, DACVIM (Nutrition)</a:t>
            </a:r>
          </a:p>
          <a:p>
            <a:pPr algn="ctr"/>
            <a:r>
              <a:rPr lang="en-US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Council – Nutrition Representative</a:t>
            </a:r>
          </a:p>
          <a:p>
            <a:pPr algn="ctr"/>
            <a:r>
              <a:rPr lang="en-US" b="0" i="0" u="sng" dirty="0">
                <a:solidFill>
                  <a:srgbClr val="C2213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 tooltip="chiang.jcf@gmail.com"/>
              </a:rPr>
              <a:t>chiang.jcf@gmail.com</a:t>
            </a:r>
            <a:endParaRPr lang="en-US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992</Words>
  <Application>Microsoft Office PowerPoint</Application>
  <PresentationFormat>Widescreen</PresentationFormat>
  <Paragraphs>196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Arial Narrow</vt:lpstr>
      <vt:lpstr>Calibri</vt:lpstr>
      <vt:lpstr>Ebrima</vt:lpstr>
      <vt:lpstr>Office Theme</vt:lpstr>
      <vt:lpstr>1_Office Theme</vt:lpstr>
      <vt:lpstr>Certification Town Hall Nutrition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Shannon Carter</cp:lastModifiedBy>
  <cp:revision>45</cp:revision>
  <dcterms:created xsi:type="dcterms:W3CDTF">2018-12-04T18:33:23Z</dcterms:created>
  <dcterms:modified xsi:type="dcterms:W3CDTF">2024-09-19T14:29:38Z</dcterms:modified>
</cp:coreProperties>
</file>